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4"/>
  </p:notes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256" r:id="rId39"/>
    <p:sldId id="275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40" r:id="rId50"/>
    <p:sldId id="343" r:id="rId51"/>
    <p:sldId id="341" r:id="rId52"/>
    <p:sldId id="339" r:id="rId53"/>
    <p:sldId id="342" r:id="rId54"/>
    <p:sldId id="344" r:id="rId55"/>
    <p:sldId id="346" r:id="rId56"/>
    <p:sldId id="347" r:id="rId57"/>
    <p:sldId id="348" r:id="rId58"/>
    <p:sldId id="345" r:id="rId59"/>
    <p:sldId id="350" r:id="rId60"/>
    <p:sldId id="351" r:id="rId61"/>
    <p:sldId id="352" r:id="rId62"/>
    <p:sldId id="353" r:id="rId63"/>
    <p:sldId id="354" r:id="rId64"/>
    <p:sldId id="355" r:id="rId65"/>
    <p:sldId id="356" r:id="rId66"/>
    <p:sldId id="357" r:id="rId67"/>
    <p:sldId id="358" r:id="rId68"/>
    <p:sldId id="359" r:id="rId69"/>
    <p:sldId id="360" r:id="rId70"/>
    <p:sldId id="361" r:id="rId71"/>
    <p:sldId id="362" r:id="rId72"/>
    <p:sldId id="363" r:id="rId73"/>
    <p:sldId id="364" r:id="rId74"/>
    <p:sldId id="365" r:id="rId75"/>
    <p:sldId id="367" r:id="rId76"/>
    <p:sldId id="368" r:id="rId77"/>
    <p:sldId id="366" r:id="rId78"/>
    <p:sldId id="369" r:id="rId79"/>
    <p:sldId id="370" r:id="rId80"/>
    <p:sldId id="371" r:id="rId81"/>
    <p:sldId id="372" r:id="rId82"/>
    <p:sldId id="373" r:id="rId83"/>
    <p:sldId id="374" r:id="rId84"/>
    <p:sldId id="379" r:id="rId85"/>
    <p:sldId id="378" r:id="rId86"/>
    <p:sldId id="377" r:id="rId87"/>
    <p:sldId id="376" r:id="rId88"/>
    <p:sldId id="380" r:id="rId89"/>
    <p:sldId id="382" r:id="rId90"/>
    <p:sldId id="381" r:id="rId91"/>
    <p:sldId id="383" r:id="rId92"/>
    <p:sldId id="384" r:id="rId93"/>
    <p:sldId id="385" r:id="rId94"/>
    <p:sldId id="386" r:id="rId95"/>
    <p:sldId id="387" r:id="rId96"/>
    <p:sldId id="388" r:id="rId97"/>
    <p:sldId id="389" r:id="rId98"/>
    <p:sldId id="390" r:id="rId99"/>
    <p:sldId id="391" r:id="rId100"/>
    <p:sldId id="392" r:id="rId101"/>
    <p:sldId id="393" r:id="rId102"/>
    <p:sldId id="394" r:id="rId10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62" autoAdjust="0"/>
    <p:restoredTop sz="94660"/>
  </p:normalViewPr>
  <p:slideViewPr>
    <p:cSldViewPr>
      <p:cViewPr>
        <p:scale>
          <a:sx n="70" d="100"/>
          <a:sy n="70" d="100"/>
        </p:scale>
        <p:origin x="-111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413B3-2031-4E0E-9097-5983088CE3BA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1F2C3-3A96-4BE3-9F6F-F405145B2C4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1F2C3-3A96-4BE3-9F6F-F405145B2C48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1F2C3-3A96-4BE3-9F6F-F405145B2C48}" type="slidenum">
              <a:rPr lang="en-IN" smtClean="0"/>
              <a:pPr/>
              <a:t>26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1F2C3-3A96-4BE3-9F6F-F405145B2C48}" type="slidenum">
              <a:rPr lang="en-IN" smtClean="0"/>
              <a:pPr/>
              <a:t>42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427D-80B3-4A2A-BFEE-AF55C19C11ED}" type="datetimeFigureOut">
              <a:rPr lang="en-IN" smtClean="0"/>
              <a:pPr/>
              <a:t>21-09-2015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F74B1-50CA-4934-AF16-9AAEE34480B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1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14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January, 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The best estimate for the dice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P(1) = P(2) = ... P(6) = 1/6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We will now prove it assuming:</a:t>
            </a:r>
          </a:p>
          <a:p>
            <a:pPr marL="252000" indent="-72000">
              <a:spcBef>
                <a:spcPts val="0"/>
              </a:spcBef>
              <a:buNone/>
            </a:pPr>
            <a:r>
              <a:rPr lang="en-IN" dirty="0" smtClean="0"/>
              <a:t>NO KNOWLEDGE about the dice except that it has six outcomes, each with probability &gt;= 0 and</a:t>
            </a:r>
            <a:r>
              <a:rPr lang="el-GR" sz="3600" dirty="0" smtClean="0"/>
              <a:t> </a:t>
            </a:r>
            <a:r>
              <a:rPr lang="el-GR" dirty="0" smtClean="0"/>
              <a:t>Σ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= 1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Taking the MLE path (2/3)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Suppose 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2483768" y="1628800"/>
            <a:ext cx="2258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 p(x) = </a:t>
            </a:r>
            <a:r>
              <a:rPr lang="en-IN" sz="2800" dirty="0" err="1" smtClean="0"/>
              <a:t>fx</a:t>
            </a:r>
            <a:r>
              <a:rPr lang="en-IN" sz="2800" dirty="0" smtClean="0"/>
              <a:t> / |o|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1556792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2492896"/>
            <a:ext cx="5480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800" dirty="0" smtClean="0"/>
              <a:t>Σ</a:t>
            </a:r>
            <a:r>
              <a:rPr lang="en-IN" sz="2800" dirty="0" smtClean="0"/>
              <a:t> f(x</a:t>
            </a:r>
            <a:r>
              <a:rPr lang="en-IN" sz="2800" dirty="0" smtClean="0"/>
              <a:t>). log </a:t>
            </a:r>
            <a:r>
              <a:rPr lang="en-IN" sz="2800" dirty="0" smtClean="0"/>
              <a:t>(s(x</a:t>
            </a:r>
            <a:r>
              <a:rPr lang="en-IN" sz="2800" dirty="0" smtClean="0"/>
              <a:t>)) </a:t>
            </a:r>
            <a:r>
              <a:rPr lang="en-IN" sz="2800" dirty="0" smtClean="0"/>
              <a:t>&lt;= </a:t>
            </a:r>
            <a:r>
              <a:rPr lang="el-GR" sz="4800" dirty="0" smtClean="0"/>
              <a:t>Σ</a:t>
            </a:r>
            <a:r>
              <a:rPr lang="en-IN" sz="2800" dirty="0" smtClean="0"/>
              <a:t> f</a:t>
            </a:r>
            <a:r>
              <a:rPr lang="en-IN" sz="2800" dirty="0" smtClean="0"/>
              <a:t>(x</a:t>
            </a:r>
            <a:r>
              <a:rPr lang="en-IN" sz="2800" dirty="0" smtClean="0"/>
              <a:t>). log </a:t>
            </a:r>
            <a:r>
              <a:rPr lang="en-IN" sz="2800" dirty="0" smtClean="0"/>
              <a:t>(p*(x))</a:t>
            </a:r>
            <a:endParaRPr lang="en-I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3429000"/>
            <a:ext cx="48141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800" dirty="0" smtClean="0"/>
              <a:t>Σ</a:t>
            </a:r>
            <a:r>
              <a:rPr lang="en-IN" sz="2800" dirty="0" smtClean="0"/>
              <a:t> log (s(x)</a:t>
            </a:r>
            <a:r>
              <a:rPr lang="en-IN" sz="2800" baseline="30000" dirty="0" smtClean="0"/>
              <a:t>f(x)</a:t>
            </a:r>
            <a:r>
              <a:rPr lang="en-IN" sz="2800" dirty="0" smtClean="0"/>
              <a:t>) &lt;= </a:t>
            </a:r>
            <a:r>
              <a:rPr lang="el-GR" sz="4800" dirty="0" smtClean="0"/>
              <a:t>Σ</a:t>
            </a:r>
            <a:r>
              <a:rPr lang="en-IN" sz="2800" dirty="0" smtClean="0"/>
              <a:t> </a:t>
            </a:r>
            <a:r>
              <a:rPr lang="en-IN" sz="2800" dirty="0" smtClean="0"/>
              <a:t>log (p*(x)</a:t>
            </a:r>
            <a:r>
              <a:rPr lang="en-IN" sz="2800" baseline="30000" dirty="0" smtClean="0"/>
              <a:t>f(x)</a:t>
            </a:r>
            <a:r>
              <a:rPr lang="en-IN" sz="2800" dirty="0" smtClean="0"/>
              <a:t>)</a:t>
            </a:r>
            <a:endParaRPr lang="en-IN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71600" y="4653136"/>
            <a:ext cx="4631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dirty="0" smtClean="0"/>
              <a:t>LL(s) &lt;= LL (p*)  ------ (B)</a:t>
            </a:r>
            <a:endParaRPr lang="en-IN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The Duality!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By (A) and (B),</a:t>
            </a:r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p* maximizes entropy  ( From (A))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  maximizes log-likelihood (From B)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Pending critical </a:t>
            </a:r>
            <a:r>
              <a:rPr lang="en-IN" b="1" dirty="0" err="1" smtClean="0"/>
              <a:t>subproofs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IN" dirty="0" smtClean="0"/>
              <a:t>p*(x) is unique</a:t>
            </a:r>
          </a:p>
          <a:p>
            <a:pPr marL="514350" indent="-514350">
              <a:buAutoNum type="arabicParenR"/>
            </a:pPr>
            <a:r>
              <a:rPr lang="en-IN" dirty="0" smtClean="0"/>
              <a:t>Proof of </a:t>
            </a:r>
            <a:r>
              <a:rPr lang="en-IN" dirty="0" err="1" smtClean="0"/>
              <a:t>Pythagorian</a:t>
            </a:r>
            <a:r>
              <a:rPr lang="en-IN" dirty="0" smtClean="0"/>
              <a:t> theorem</a:t>
            </a:r>
          </a:p>
          <a:p>
            <a:pPr marL="514350" indent="-514350">
              <a:buAutoNum type="arabicParenR"/>
            </a:pPr>
            <a:r>
              <a:rPr lang="en-IN" dirty="0" smtClean="0"/>
              <a:t>D(p||q) &gt;= 0</a:t>
            </a:r>
          </a:p>
          <a:p>
            <a:pPr marL="514350" indent="-514350">
              <a:buAutoNum type="arabicParenR"/>
            </a:pPr>
            <a:r>
              <a:rPr lang="en-IN" dirty="0" smtClean="0"/>
              <a:t>U(x) is a constrained distribution</a:t>
            </a:r>
          </a:p>
          <a:p>
            <a:pPr marL="514350" indent="-514350">
              <a:buAutoNum type="arabicParenR"/>
            </a:pPr>
            <a:r>
              <a:rPr lang="en-IN" dirty="0" smtClean="0"/>
              <a:t>Is p(x) =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x</a:t>
            </a:r>
            <a:r>
              <a:rPr lang="en-IN" dirty="0" smtClean="0"/>
              <a:t>/|o|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386104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What does “best” mean?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“BEST” means most consistent with the situation.</a:t>
            </a:r>
          </a:p>
          <a:p>
            <a:endParaRPr lang="en-IN" dirty="0"/>
          </a:p>
          <a:p>
            <a:r>
              <a:rPr lang="en-IN" dirty="0" smtClean="0"/>
              <a:t>“Best” means that these P</a:t>
            </a:r>
            <a:r>
              <a:rPr lang="en-IN" baseline="-25000" dirty="0" smtClean="0"/>
              <a:t>i</a:t>
            </a:r>
            <a:r>
              <a:rPr lang="en-IN" dirty="0" smtClean="0"/>
              <a:t> values should be such that they maximize the entropy.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Optimization formulation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u="sng" dirty="0" smtClean="0"/>
              <a:t>Max.  </a:t>
            </a:r>
            <a:r>
              <a:rPr lang="en-IN" dirty="0" smtClean="0"/>
              <a:t> -</a:t>
            </a:r>
            <a:r>
              <a:rPr lang="en-IN" sz="5400" dirty="0" smtClean="0"/>
              <a:t> </a:t>
            </a:r>
            <a:r>
              <a:rPr lang="el-GR" sz="5400" dirty="0" smtClean="0"/>
              <a:t>Σ</a:t>
            </a:r>
            <a:r>
              <a:rPr lang="en-IN" dirty="0" smtClean="0"/>
              <a:t>P(</a:t>
            </a:r>
            <a:r>
              <a:rPr lang="en-IN" dirty="0" err="1" smtClean="0"/>
              <a:t>i</a:t>
            </a:r>
            <a:r>
              <a:rPr lang="en-IN" dirty="0" smtClean="0"/>
              <a:t>) log P(</a:t>
            </a:r>
            <a:r>
              <a:rPr lang="en-IN" dirty="0" err="1" smtClean="0"/>
              <a:t>i</a:t>
            </a:r>
            <a:r>
              <a:rPr lang="en-IN" dirty="0" smtClean="0"/>
              <a:t>)</a:t>
            </a:r>
          </a:p>
          <a:p>
            <a:endParaRPr lang="en-IN" u="sng" dirty="0"/>
          </a:p>
          <a:p>
            <a:pPr>
              <a:buNone/>
            </a:pPr>
            <a:r>
              <a:rPr lang="en-IN" u="sng" dirty="0" smtClean="0"/>
              <a:t>Subject to: </a:t>
            </a:r>
            <a:endParaRPr lang="en-IN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2768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14127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  <p:sp>
        <p:nvSpPr>
          <p:cNvPr id="6" name="Rectangle 5"/>
          <p:cNvSpPr/>
          <p:nvPr/>
        </p:nvSpPr>
        <p:spPr>
          <a:xfrm>
            <a:off x="2555776" y="3140968"/>
            <a:ext cx="4572000" cy="228985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6600" dirty="0">
                <a:solidFill>
                  <a:prstClr val="black"/>
                </a:solidFill>
              </a:rPr>
              <a:t>Σ</a:t>
            </a:r>
            <a:r>
              <a:rPr lang="en-IN" sz="6600" b="1" dirty="0">
                <a:solidFill>
                  <a:prstClr val="black"/>
                </a:solidFill>
              </a:rPr>
              <a:t> </a:t>
            </a:r>
            <a:r>
              <a:rPr lang="en-IN" sz="3200" dirty="0">
                <a:solidFill>
                  <a:prstClr val="black"/>
                </a:solidFill>
              </a:rPr>
              <a:t>P</a:t>
            </a:r>
            <a:r>
              <a:rPr lang="en-IN" sz="3200" baseline="-25000" dirty="0">
                <a:solidFill>
                  <a:prstClr val="black"/>
                </a:solidFill>
              </a:rPr>
              <a:t>i</a:t>
            </a:r>
            <a:r>
              <a:rPr lang="en-IN" sz="3200" dirty="0">
                <a:solidFill>
                  <a:prstClr val="black"/>
                </a:solidFill>
              </a:rPr>
              <a:t> = 1</a:t>
            </a:r>
          </a:p>
          <a:p>
            <a:pPr marL="342900" lvl="0" indent="-342900">
              <a:spcBef>
                <a:spcPct val="20000"/>
              </a:spcBef>
            </a:pPr>
            <a:endParaRPr lang="en-IN" sz="32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IN" sz="3200" dirty="0">
                <a:solidFill>
                  <a:prstClr val="black"/>
                </a:solidFill>
              </a:rPr>
              <a:t>P</a:t>
            </a:r>
            <a:r>
              <a:rPr lang="en-IN" sz="3200" baseline="-25000" dirty="0">
                <a:solidFill>
                  <a:prstClr val="black"/>
                </a:solidFill>
              </a:rPr>
              <a:t>i</a:t>
            </a:r>
            <a:r>
              <a:rPr lang="en-IN" sz="3200" dirty="0">
                <a:solidFill>
                  <a:prstClr val="black"/>
                </a:solidFill>
              </a:rPr>
              <a:t> &gt;= 0 for </a:t>
            </a:r>
            <a:r>
              <a:rPr lang="en-IN" sz="3200" dirty="0" err="1" smtClean="0">
                <a:solidFill>
                  <a:prstClr val="black"/>
                </a:solidFill>
              </a:rPr>
              <a:t>i</a:t>
            </a:r>
            <a:r>
              <a:rPr lang="en-IN" sz="3200" dirty="0" smtClean="0">
                <a:solidFill>
                  <a:prstClr val="black"/>
                </a:solidFill>
              </a:rPr>
              <a:t> = 1 to 6</a:t>
            </a:r>
            <a:endParaRPr lang="en-IN" sz="32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3861048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2996952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Solving the optimization (1/2)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Using </a:t>
            </a:r>
            <a:r>
              <a:rPr lang="en-IN" dirty="0" err="1" smtClean="0"/>
              <a:t>Lagrangian</a:t>
            </a:r>
            <a:r>
              <a:rPr lang="en-IN" dirty="0" smtClean="0"/>
              <a:t> multipliers, the optimization can be written as:</a:t>
            </a:r>
          </a:p>
          <a:p>
            <a:pPr lvl="0">
              <a:buNone/>
            </a:pPr>
            <a:r>
              <a:rPr lang="en-IN" dirty="0" smtClean="0"/>
              <a:t>Q = -</a:t>
            </a:r>
            <a:r>
              <a:rPr lang="en-IN" sz="5400" dirty="0" smtClean="0"/>
              <a:t> </a:t>
            </a:r>
            <a:r>
              <a:rPr lang="el-GR" sz="5400" dirty="0" smtClean="0"/>
              <a:t>Σ</a:t>
            </a:r>
            <a:r>
              <a:rPr lang="en-IN" dirty="0" smtClean="0"/>
              <a:t>P(</a:t>
            </a:r>
            <a:r>
              <a:rPr lang="en-IN" dirty="0" err="1" smtClean="0"/>
              <a:t>i</a:t>
            </a:r>
            <a:r>
              <a:rPr lang="en-IN" dirty="0" smtClean="0"/>
              <a:t>) log P(</a:t>
            </a:r>
            <a:r>
              <a:rPr lang="en-IN" dirty="0" err="1" smtClean="0"/>
              <a:t>i</a:t>
            </a:r>
            <a:r>
              <a:rPr lang="en-IN" dirty="0" smtClean="0"/>
              <a:t>) – </a:t>
            </a:r>
            <a:r>
              <a:rPr lang="el-GR" dirty="0" smtClean="0"/>
              <a:t>λ</a:t>
            </a:r>
            <a:r>
              <a:rPr lang="en-IN" dirty="0" smtClean="0"/>
              <a:t> ( </a:t>
            </a:r>
            <a:r>
              <a:rPr lang="el-GR" sz="5400" dirty="0" smtClean="0">
                <a:solidFill>
                  <a:prstClr val="black"/>
                </a:solidFill>
              </a:rPr>
              <a:t>Σ</a:t>
            </a:r>
            <a:r>
              <a:rPr lang="en-IN" dirty="0" smtClean="0">
                <a:solidFill>
                  <a:prstClr val="black"/>
                </a:solidFill>
              </a:rPr>
              <a:t>P(</a:t>
            </a:r>
            <a:r>
              <a:rPr lang="en-IN" dirty="0" err="1" smtClean="0">
                <a:solidFill>
                  <a:prstClr val="black"/>
                </a:solidFill>
              </a:rPr>
              <a:t>i</a:t>
            </a:r>
            <a:r>
              <a:rPr lang="en-IN" dirty="0" smtClean="0">
                <a:solidFill>
                  <a:prstClr val="black"/>
                </a:solidFill>
              </a:rPr>
              <a:t>)</a:t>
            </a:r>
            <a:r>
              <a:rPr lang="en-IN" b="1" dirty="0" smtClean="0">
                <a:solidFill>
                  <a:prstClr val="black"/>
                </a:solidFill>
              </a:rPr>
              <a:t> –</a:t>
            </a:r>
            <a:r>
              <a:rPr lang="en-IN" dirty="0" smtClean="0">
                <a:solidFill>
                  <a:prstClr val="black"/>
                </a:solidFill>
              </a:rPr>
              <a:t> 1) - </a:t>
            </a:r>
            <a:r>
              <a:rPr lang="el-GR" sz="5400" dirty="0" smtClean="0">
                <a:solidFill>
                  <a:prstClr val="black"/>
                </a:solidFill>
              </a:rPr>
              <a:t>Σ</a:t>
            </a:r>
            <a:r>
              <a:rPr lang="en-IN" dirty="0" smtClean="0">
                <a:solidFill>
                  <a:prstClr val="black"/>
                </a:solidFill>
              </a:rPr>
              <a:t> </a:t>
            </a:r>
            <a:r>
              <a:rPr lang="el-GR" dirty="0" smtClean="0">
                <a:solidFill>
                  <a:prstClr val="black"/>
                </a:solidFill>
              </a:rPr>
              <a:t>β</a:t>
            </a:r>
            <a:r>
              <a:rPr lang="en-IN" dirty="0" err="1" smtClean="0">
                <a:solidFill>
                  <a:prstClr val="black"/>
                </a:solidFill>
              </a:rPr>
              <a:t>i</a:t>
            </a:r>
            <a:r>
              <a:rPr lang="en-IN" dirty="0" smtClean="0">
                <a:solidFill>
                  <a:prstClr val="black"/>
                </a:solidFill>
              </a:rPr>
              <a:t> P(</a:t>
            </a:r>
            <a:r>
              <a:rPr lang="en-IN" dirty="0" err="1" smtClean="0">
                <a:solidFill>
                  <a:prstClr val="black"/>
                </a:solidFill>
              </a:rPr>
              <a:t>i</a:t>
            </a:r>
            <a:r>
              <a:rPr lang="en-IN" dirty="0" smtClean="0">
                <a:solidFill>
                  <a:prstClr val="black"/>
                </a:solidFill>
              </a:rPr>
              <a:t>) </a:t>
            </a:r>
            <a:endParaRPr lang="en-IN" dirty="0">
              <a:solidFill>
                <a:prstClr val="black"/>
              </a:solidFill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335699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75656" y="249289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55976" y="335699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27984" y="249289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300192" y="342900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372200" y="256490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627784" y="4869160"/>
            <a:ext cx="574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For now, let us ignore the last term. We will come to it later.</a:t>
            </a:r>
            <a:endParaRPr lang="en-IN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796136" y="3861048"/>
            <a:ext cx="1008112" cy="7920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Solving the optimization (2/2)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 smtClean="0"/>
              <a:t>Differentiating Q </a:t>
            </a:r>
            <a:r>
              <a:rPr lang="en-IN" dirty="0" err="1" smtClean="0"/>
              <a:t>w.r.t</a:t>
            </a:r>
            <a:r>
              <a:rPr lang="en-IN" dirty="0" smtClean="0"/>
              <a:t>. P(</a:t>
            </a:r>
            <a:r>
              <a:rPr lang="en-IN" dirty="0" err="1" smtClean="0"/>
              <a:t>i</a:t>
            </a:r>
            <a:r>
              <a:rPr lang="en-IN" dirty="0" smtClean="0"/>
              <a:t>), we get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err="1" smtClean="0"/>
              <a:t>δQ</a:t>
            </a:r>
            <a:r>
              <a:rPr lang="en-IN" dirty="0" smtClean="0"/>
              <a:t>/</a:t>
            </a:r>
            <a:r>
              <a:rPr lang="en-IN" dirty="0" err="1" smtClean="0"/>
              <a:t>δP</a:t>
            </a:r>
            <a:r>
              <a:rPr lang="en-IN" dirty="0" smtClean="0"/>
              <a:t>(</a:t>
            </a:r>
            <a:r>
              <a:rPr lang="en-IN" dirty="0" err="1" smtClean="0"/>
              <a:t>i</a:t>
            </a:r>
            <a:r>
              <a:rPr lang="en-IN" dirty="0" smtClean="0"/>
              <a:t>) = - log (P(</a:t>
            </a:r>
            <a:r>
              <a:rPr lang="en-IN" dirty="0" err="1" smtClean="0"/>
              <a:t>i</a:t>
            </a:r>
            <a:r>
              <a:rPr lang="en-IN" dirty="0" smtClean="0"/>
              <a:t>) – 1 – </a:t>
            </a:r>
            <a:r>
              <a:rPr lang="el-GR" dirty="0" smtClean="0"/>
              <a:t>λ</a:t>
            </a: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Equating to zero,</a:t>
            </a:r>
          </a:p>
          <a:p>
            <a:pPr>
              <a:buNone/>
            </a:pPr>
            <a:r>
              <a:rPr lang="en-IN" dirty="0" smtClean="0"/>
              <a:t>log P(</a:t>
            </a:r>
            <a:r>
              <a:rPr lang="en-IN" dirty="0" err="1" smtClean="0"/>
              <a:t>i</a:t>
            </a:r>
            <a:r>
              <a:rPr lang="en-IN" dirty="0" smtClean="0"/>
              <a:t>) + 1 + </a:t>
            </a:r>
            <a:r>
              <a:rPr lang="el-GR" dirty="0" smtClean="0"/>
              <a:t>λ</a:t>
            </a:r>
            <a:r>
              <a:rPr lang="en-IN" dirty="0" smtClean="0"/>
              <a:t> = 0</a:t>
            </a:r>
          </a:p>
          <a:p>
            <a:pPr>
              <a:buNone/>
            </a:pPr>
            <a:r>
              <a:rPr lang="en-IN" dirty="0" smtClean="0"/>
              <a:t>log P(</a:t>
            </a:r>
            <a:r>
              <a:rPr lang="en-IN" dirty="0" err="1" smtClean="0"/>
              <a:t>i</a:t>
            </a:r>
            <a:r>
              <a:rPr lang="en-IN" dirty="0" smtClean="0"/>
              <a:t>) = -(1+</a:t>
            </a:r>
            <a:r>
              <a:rPr lang="el-GR" dirty="0" smtClean="0"/>
              <a:t> λ</a:t>
            </a:r>
            <a:r>
              <a:rPr lang="en-IN" dirty="0" smtClean="0"/>
              <a:t>)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P(</a:t>
            </a:r>
            <a:r>
              <a:rPr lang="en-IN" dirty="0" err="1" smtClean="0"/>
              <a:t>i</a:t>
            </a:r>
            <a:r>
              <a:rPr lang="en-IN" dirty="0" smtClean="0"/>
              <a:t>) = e</a:t>
            </a:r>
            <a:r>
              <a:rPr lang="en-IN" baseline="30000" dirty="0" smtClean="0"/>
              <a:t> -(1+</a:t>
            </a:r>
            <a:r>
              <a:rPr lang="el-GR" baseline="30000" dirty="0" smtClean="0"/>
              <a:t> λ</a:t>
            </a:r>
            <a:r>
              <a:rPr lang="en-IN" baseline="30000" dirty="0" smtClean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6021288"/>
            <a:ext cx="8013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This means that to maximize entropy, every P(</a:t>
            </a:r>
            <a:r>
              <a:rPr lang="en-IN" sz="2400" dirty="0" err="1" smtClean="0"/>
              <a:t>i</a:t>
            </a:r>
            <a:r>
              <a:rPr lang="en-IN" sz="2400" dirty="0" smtClean="0"/>
              <a:t>) must be equal.</a:t>
            </a:r>
            <a:endParaRPr lang="en-IN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This shows that P(1) = P(2) = ... P(6)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But,</a:t>
            </a:r>
          </a:p>
          <a:p>
            <a:pPr>
              <a:buNone/>
            </a:pPr>
            <a:r>
              <a:rPr lang="en-IN" dirty="0" smtClean="0"/>
              <a:t>P(1) + P(2) + .. + P(6) = 1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Therefore P(1) = P(2) = ... P(6) = 1/6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Introducing data in the notion of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Now, we introduce data:</a:t>
            </a:r>
          </a:p>
          <a:p>
            <a:pPr>
              <a:buNone/>
            </a:pPr>
            <a:r>
              <a:rPr lang="en-IN" dirty="0" smtClean="0"/>
              <a:t>X :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r>
              <a:rPr lang="en-IN" dirty="0" smtClean="0"/>
              <a:t>.... </a:t>
            </a:r>
            <a:r>
              <a:rPr lang="en-IN" dirty="0" err="1" smtClean="0"/>
              <a:t>x</a:t>
            </a:r>
            <a:r>
              <a:rPr lang="en-IN" baseline="-25000" dirty="0" err="1" smtClean="0"/>
              <a:t>m</a:t>
            </a:r>
            <a:r>
              <a:rPr lang="en-IN" dirty="0" smtClean="0"/>
              <a:t> (m observations)</a:t>
            </a:r>
          </a:p>
          <a:p>
            <a:pPr>
              <a:buNone/>
            </a:pPr>
            <a:r>
              <a:rPr lang="en-IN" dirty="0" smtClean="0"/>
              <a:t>A: a</a:t>
            </a:r>
            <a:r>
              <a:rPr lang="en-IN" baseline="-25000" dirty="0" smtClean="0"/>
              <a:t>1</a:t>
            </a:r>
            <a:r>
              <a:rPr lang="en-IN" dirty="0" smtClean="0"/>
              <a:t>, a</a:t>
            </a:r>
            <a:r>
              <a:rPr lang="en-IN" baseline="-25000" dirty="0" smtClean="0"/>
              <a:t>2</a:t>
            </a:r>
            <a:r>
              <a:rPr lang="en-IN" dirty="0" smtClean="0"/>
              <a:t>, a</a:t>
            </a:r>
            <a:r>
              <a:rPr lang="en-IN" baseline="-25000" dirty="0" smtClean="0"/>
              <a:t>3</a:t>
            </a:r>
            <a:r>
              <a:rPr lang="en-IN" dirty="0" smtClean="0"/>
              <a:t>... a</a:t>
            </a:r>
            <a:r>
              <a:rPr lang="en-IN" baseline="-25000" dirty="0" smtClean="0"/>
              <a:t>n </a:t>
            </a:r>
            <a:r>
              <a:rPr lang="en-IN" dirty="0" smtClean="0"/>
              <a:t>(n outcomes)</a:t>
            </a:r>
            <a:endParaRPr lang="en-IN" baseline="-25000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3429000"/>
            <a:ext cx="7200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e.g. For a coin, In absence of data: P(H) = P(T) = 1/2  ... (As shown in the previous proof)</a:t>
            </a:r>
          </a:p>
          <a:p>
            <a:endParaRPr lang="en-IN" sz="2000" dirty="0" smtClean="0"/>
          </a:p>
          <a:p>
            <a:r>
              <a:rPr lang="en-IN" sz="2000" dirty="0" smtClean="0"/>
              <a:t>However, if data X is observed as follows: </a:t>
            </a:r>
            <a:endParaRPr lang="en-IN" sz="2000" dirty="0"/>
          </a:p>
          <a:p>
            <a:pPr algn="ctr"/>
            <a:r>
              <a:rPr lang="en-IN" sz="2000" dirty="0" smtClean="0"/>
              <a:t>Obs-1: H </a:t>
            </a:r>
            <a:r>
              <a:rPr lang="en-IN" sz="2000" dirty="0" err="1" smtClean="0"/>
              <a:t>H</a:t>
            </a:r>
            <a:r>
              <a:rPr lang="en-IN" sz="2000" dirty="0" smtClean="0"/>
              <a:t> T H T </a:t>
            </a:r>
            <a:r>
              <a:rPr lang="en-IN" sz="2000" dirty="0" err="1" smtClean="0"/>
              <a:t>T</a:t>
            </a:r>
            <a:r>
              <a:rPr lang="en-IN" sz="2000" dirty="0" smtClean="0"/>
              <a:t> H </a:t>
            </a:r>
            <a:r>
              <a:rPr lang="en-IN" sz="2000" dirty="0" err="1" smtClean="0"/>
              <a:t>H</a:t>
            </a:r>
            <a:r>
              <a:rPr lang="en-IN" sz="2000" dirty="0" smtClean="0"/>
              <a:t> </a:t>
            </a:r>
            <a:r>
              <a:rPr lang="en-IN" sz="2000" dirty="0" err="1" smtClean="0"/>
              <a:t>H</a:t>
            </a:r>
            <a:r>
              <a:rPr lang="en-IN" sz="2000" dirty="0" smtClean="0"/>
              <a:t>  (m=10) (n=2)</a:t>
            </a:r>
          </a:p>
          <a:p>
            <a:pPr algn="ctr"/>
            <a:r>
              <a:rPr lang="en-IN" sz="2000" dirty="0" smtClean="0"/>
              <a:t>                P(H) = 6/10, P(T) = 4/10</a:t>
            </a:r>
          </a:p>
          <a:p>
            <a:pPr algn="ctr"/>
            <a:endParaRPr lang="en-IN" sz="2000" dirty="0" smtClean="0"/>
          </a:p>
          <a:p>
            <a:pPr algn="ctr"/>
            <a:r>
              <a:rPr lang="en-IN" sz="2000" dirty="0" smtClean="0"/>
              <a:t>Obs-2: T </a:t>
            </a:r>
            <a:r>
              <a:rPr lang="en-IN" sz="2000" dirty="0" err="1" smtClean="0"/>
              <a:t>T</a:t>
            </a:r>
            <a:r>
              <a:rPr lang="en-IN" sz="2000" dirty="0" smtClean="0"/>
              <a:t> H T H T H T </a:t>
            </a:r>
            <a:r>
              <a:rPr lang="en-IN" sz="2000" dirty="0" err="1" smtClean="0"/>
              <a:t>T</a:t>
            </a:r>
            <a:r>
              <a:rPr lang="en-IN" sz="2000" dirty="0" smtClean="0"/>
              <a:t> </a:t>
            </a:r>
            <a:r>
              <a:rPr lang="en-IN" sz="2000" dirty="0" err="1" smtClean="0"/>
              <a:t>T</a:t>
            </a:r>
            <a:r>
              <a:rPr lang="en-IN" sz="2000" dirty="0" smtClean="0"/>
              <a:t> (m=10) (n=2)</a:t>
            </a:r>
          </a:p>
          <a:p>
            <a:pPr algn="ctr"/>
            <a:r>
              <a:rPr lang="en-IN" sz="2000" dirty="0" smtClean="0"/>
              <a:t>	P(H) = 3/10, P(T) = 7/10</a:t>
            </a:r>
          </a:p>
          <a:p>
            <a:r>
              <a:rPr lang="en-IN" sz="2000" dirty="0" smtClean="0"/>
              <a:t> </a:t>
            </a:r>
            <a:endParaRPr lang="en-IN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6237312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Which of these is a valid estimate?</a:t>
            </a:r>
            <a:endParaRPr lang="en-IN" sz="2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Change in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Entropy reduces as data is observed!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27752" y="2276872"/>
            <a:ext cx="2216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Emax</a:t>
            </a:r>
            <a:endParaRPr lang="en-IN" dirty="0" smtClean="0"/>
          </a:p>
          <a:p>
            <a:r>
              <a:rPr lang="en-IN" dirty="0" smtClean="0"/>
              <a:t>(uniform distribution)</a:t>
            </a:r>
            <a:endParaRPr lang="en-IN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23528" y="3429000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516216" y="3861048"/>
            <a:ext cx="1648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E2 : P(H) = 3/10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6588224" y="3212976"/>
            <a:ext cx="1648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E1 : P(H) = 6/10</a:t>
            </a:r>
            <a:endParaRPr lang="en-IN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755576" y="2132856"/>
            <a:ext cx="0" cy="129614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Start of Duality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endParaRPr lang="en-IN" dirty="0"/>
          </a:p>
          <a:p>
            <a:endParaRPr lang="en-IN" dirty="0" smtClean="0"/>
          </a:p>
          <a:p>
            <a:r>
              <a:rPr lang="en-IN" dirty="0" smtClean="0"/>
              <a:t>Maximizing entropy in this situation is same as minimizing the `entropy reduction’ distance. i.e. </a:t>
            </a:r>
          </a:p>
          <a:p>
            <a:pPr lvl="1"/>
            <a:r>
              <a:rPr lang="en-IN" dirty="0" smtClean="0"/>
              <a:t>Minimizing “relative entropy”</a:t>
            </a:r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27752" y="2276872"/>
            <a:ext cx="2145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Emax</a:t>
            </a:r>
            <a:endParaRPr lang="en-IN" dirty="0" smtClean="0"/>
          </a:p>
          <a:p>
            <a:r>
              <a:rPr lang="en-IN" dirty="0" smtClean="0"/>
              <a:t>(Maximum entropy:</a:t>
            </a:r>
          </a:p>
          <a:p>
            <a:r>
              <a:rPr lang="en-IN" dirty="0" smtClean="0"/>
              <a:t>uniform distribution)</a:t>
            </a:r>
            <a:endParaRPr lang="en-IN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3528" y="3429000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72200" y="3356992"/>
            <a:ext cx="24293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Edata</a:t>
            </a:r>
            <a:endParaRPr lang="en-IN" dirty="0" smtClean="0"/>
          </a:p>
          <a:p>
            <a:r>
              <a:rPr lang="en-IN" dirty="0" smtClean="0"/>
              <a:t>(Entropy when</a:t>
            </a:r>
          </a:p>
          <a:p>
            <a:r>
              <a:rPr lang="en-IN" dirty="0" smtClean="0"/>
              <a:t>Observations are made)</a:t>
            </a:r>
            <a:endParaRPr lang="en-IN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55576" y="2132856"/>
            <a:ext cx="0" cy="129614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27584" y="2636912"/>
            <a:ext cx="2437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Entropy reduction</a:t>
            </a:r>
            <a:endParaRPr lang="en-IN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Concluding remarks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Thus, in this discussion of ML-ME duality, we will show that:</a:t>
            </a:r>
          </a:p>
          <a:p>
            <a:pPr>
              <a:buNone/>
            </a:pPr>
            <a:r>
              <a:rPr lang="en-IN" dirty="0"/>
              <a:t>	</a:t>
            </a:r>
            <a:r>
              <a:rPr lang="en-IN" dirty="0" smtClean="0"/>
              <a:t>	</a:t>
            </a:r>
            <a:r>
              <a:rPr lang="en-IN" sz="3600" b="1" dirty="0" smtClean="0"/>
              <a:t>MLE minimizes relative entropy distance from uniform distribution.</a:t>
            </a:r>
            <a:endParaRPr lang="en-IN" b="1" dirty="0" smtClean="0"/>
          </a:p>
          <a:p>
            <a:pPr>
              <a:buNone/>
            </a:pPr>
            <a:endParaRPr lang="en-IN" b="1" dirty="0"/>
          </a:p>
          <a:p>
            <a:pPr>
              <a:buNone/>
            </a:pPr>
            <a:r>
              <a:rPr lang="en-IN" sz="2400" b="1" dirty="0" smtClean="0"/>
              <a:t>Question: </a:t>
            </a:r>
            <a:r>
              <a:rPr lang="en-IN" sz="2400" dirty="0" smtClean="0"/>
              <a:t>The entropy corresponds to probability vectors. The distance can be measured by squared distances. </a:t>
            </a:r>
            <a:r>
              <a:rPr lang="en-IN" sz="2400" b="1" dirty="0" smtClean="0"/>
              <a:t>WHY</a:t>
            </a:r>
            <a:r>
              <a:rPr lang="en-IN" sz="2400" dirty="0" smtClean="0"/>
              <a:t> relative entropy?</a:t>
            </a:r>
            <a:endParaRPr lang="en-IN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617043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Phenomenon/Event could be a linguistic process such as POS tagging or sentiment prediction.</a:t>
            </a:r>
          </a:p>
          <a:p>
            <a:r>
              <a:rPr lang="en-IN" dirty="0" smtClean="0"/>
              <a:t>Model uses data in order to “predict” future observations </a:t>
            </a:r>
            <a:r>
              <a:rPr lang="en-IN" dirty="0" err="1" smtClean="0"/>
              <a:t>w.r.t</a:t>
            </a:r>
            <a:r>
              <a:rPr lang="en-IN" dirty="0" smtClean="0"/>
              <a:t>. a phenomenon</a:t>
            </a:r>
            <a:endParaRPr lang="en-IN" dirty="0"/>
          </a:p>
        </p:txBody>
      </p:sp>
      <p:sp>
        <p:nvSpPr>
          <p:cNvPr id="4" name="Isosceles Triangle 3"/>
          <p:cNvSpPr/>
          <p:nvPr/>
        </p:nvSpPr>
        <p:spPr>
          <a:xfrm>
            <a:off x="1979712" y="1988840"/>
            <a:ext cx="4320480" cy="201622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400"/>
          </a:p>
        </p:txBody>
      </p:sp>
      <p:sp>
        <p:nvSpPr>
          <p:cNvPr id="5" name="TextBox 4"/>
          <p:cNvSpPr txBox="1"/>
          <p:nvPr/>
        </p:nvSpPr>
        <p:spPr>
          <a:xfrm>
            <a:off x="1043608" y="4005064"/>
            <a:ext cx="2408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Data/Observation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1556792"/>
            <a:ext cx="2681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Phenomenon/Event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12160" y="4077072"/>
            <a:ext cx="99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Model</a:t>
            </a:r>
            <a:endParaRPr lang="en-IN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2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28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January</a:t>
            </a:r>
            <a:r>
              <a:rPr lang="en-IN" sz="2400" smtClean="0">
                <a:solidFill>
                  <a:schemeClr val="tx1"/>
                </a:solidFill>
              </a:rPr>
              <a:t>, 2015</a:t>
            </a:r>
            <a:endParaRPr lang="en-IN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 (1/2)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Whatever we can show with MLE, (in most cases), we can through ME as well</a:t>
            </a:r>
          </a:p>
          <a:p>
            <a:endParaRPr lang="en-IN" b="1" u="sng" dirty="0" smtClean="0"/>
          </a:p>
          <a:p>
            <a:r>
              <a:rPr lang="en-IN" b="1" u="sng" dirty="0" smtClean="0"/>
              <a:t>Laplace’s unbiased reasoning principle</a:t>
            </a:r>
          </a:p>
          <a:p>
            <a:pPr>
              <a:buNone/>
            </a:pPr>
            <a:r>
              <a:rPr lang="en-IN" dirty="0" smtClean="0"/>
              <a:t>Make only the most limited assumptions.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We assume data:</a:t>
            </a:r>
          </a:p>
          <a:p>
            <a:pPr>
              <a:buNone/>
            </a:pPr>
            <a:r>
              <a:rPr lang="en-IN" dirty="0" smtClean="0"/>
              <a:t>X: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.... </a:t>
            </a:r>
            <a:r>
              <a:rPr lang="en-IN" dirty="0" err="1" smtClean="0"/>
              <a:t>X</a:t>
            </a:r>
            <a:r>
              <a:rPr lang="en-IN" baseline="-25000" dirty="0" err="1" smtClean="0"/>
              <a:t>m</a:t>
            </a:r>
            <a:r>
              <a:rPr lang="en-IN" dirty="0" smtClean="0"/>
              <a:t>     m: number of observations</a:t>
            </a:r>
          </a:p>
          <a:p>
            <a:pPr>
              <a:buNone/>
            </a:pPr>
            <a:r>
              <a:rPr lang="en-IN" dirty="0" smtClean="0"/>
              <a:t>Every xi is the outcome of the values of a random variable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 (2/2)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E.g. x</a:t>
            </a:r>
            <a:r>
              <a:rPr lang="en-IN" baseline="-25000" dirty="0" smtClean="0"/>
              <a:t>i</a:t>
            </a:r>
            <a:r>
              <a:rPr lang="en-IN" dirty="0" smtClean="0"/>
              <a:t> = {1, 2, ...6} for dice.</a:t>
            </a:r>
          </a:p>
          <a:p>
            <a:endParaRPr lang="en-IN" dirty="0" smtClean="0"/>
          </a:p>
          <a:p>
            <a:r>
              <a:rPr lang="en-IN" dirty="0" smtClean="0"/>
              <a:t>If no data then by Laplace’s principle, uniform distribution is the best estimate of the probability of each outcome. </a:t>
            </a:r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NLP Perspective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Probability of mapping of words between parallel sentences.</a:t>
            </a:r>
          </a:p>
          <a:p>
            <a:endParaRPr lang="en-IN" dirty="0" smtClean="0"/>
          </a:p>
          <a:p>
            <a:r>
              <a:rPr lang="en-IN" dirty="0" smtClean="0"/>
              <a:t>E.g. The mapping between “blue” and “</a:t>
            </a:r>
            <a:r>
              <a:rPr lang="en-IN" dirty="0" err="1" smtClean="0"/>
              <a:t>neela</a:t>
            </a:r>
            <a:r>
              <a:rPr lang="en-IN" dirty="0" smtClean="0"/>
              <a:t>”, and “blue” and “</a:t>
            </a:r>
            <a:r>
              <a:rPr lang="en-IN" dirty="0" err="1" smtClean="0"/>
              <a:t>haraa</a:t>
            </a:r>
            <a:r>
              <a:rPr lang="en-IN" dirty="0" smtClean="0"/>
              <a:t>” (wrong translation)</a:t>
            </a:r>
          </a:p>
          <a:p>
            <a:endParaRPr lang="en-IN" dirty="0" smtClean="0"/>
          </a:p>
          <a:p>
            <a:r>
              <a:rPr lang="en-IN" dirty="0" smtClean="0"/>
              <a:t>So how can you maintain probabilities of correct mappings based on the corpus?</a:t>
            </a:r>
          </a:p>
          <a:p>
            <a:endParaRPr lang="en-IN" dirty="0" smtClean="0"/>
          </a:p>
          <a:p>
            <a:endParaRPr lang="en-IN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Starting off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This week, we assume that we have data</a:t>
            </a:r>
          </a:p>
          <a:p>
            <a:pPr>
              <a:buNone/>
            </a:pPr>
            <a:r>
              <a:rPr lang="en-IN" dirty="0" smtClean="0"/>
              <a:t>X: x</a:t>
            </a:r>
            <a:r>
              <a:rPr lang="en-IN" baseline="-25000" dirty="0" smtClean="0"/>
              <a:t>1</a:t>
            </a:r>
            <a:r>
              <a:rPr lang="en-IN" dirty="0" smtClean="0"/>
              <a:t>.... </a:t>
            </a:r>
            <a:r>
              <a:rPr lang="en-IN" dirty="0" err="1" smtClean="0"/>
              <a:t>x</a:t>
            </a:r>
            <a:r>
              <a:rPr lang="en-IN" baseline="-25000" dirty="0" err="1" smtClean="0"/>
              <a:t>m</a:t>
            </a: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Outcome of </a:t>
            </a:r>
            <a:r>
              <a:rPr lang="en-IN" dirty="0" err="1" smtClean="0"/>
              <a:t>r.v</a:t>
            </a:r>
            <a:r>
              <a:rPr lang="en-IN" dirty="0" smtClean="0"/>
              <a:t>. Is : a</a:t>
            </a:r>
            <a:r>
              <a:rPr lang="en-IN" baseline="-25000" dirty="0" smtClean="0"/>
              <a:t>1</a:t>
            </a:r>
            <a:r>
              <a:rPr lang="en-IN" dirty="0" smtClean="0"/>
              <a:t>, a</a:t>
            </a:r>
            <a:r>
              <a:rPr lang="en-IN" baseline="-25000" dirty="0" smtClean="0"/>
              <a:t>2</a:t>
            </a:r>
            <a:r>
              <a:rPr lang="en-IN" dirty="0" smtClean="0"/>
              <a:t>, a</a:t>
            </a:r>
            <a:r>
              <a:rPr lang="en-IN" baseline="-25000" dirty="0" smtClean="0"/>
              <a:t>3</a:t>
            </a:r>
            <a:r>
              <a:rPr lang="en-IN" dirty="0" smtClean="0"/>
              <a:t>... a</a:t>
            </a:r>
            <a:r>
              <a:rPr lang="en-IN" baseline="-25000" dirty="0" smtClean="0"/>
              <a:t>n</a:t>
            </a:r>
            <a:r>
              <a:rPr lang="en-IN" dirty="0" smtClean="0"/>
              <a:t> in the data such that each </a:t>
            </a:r>
            <a:r>
              <a:rPr lang="en-IN" dirty="0" err="1" smtClean="0"/>
              <a:t>a</a:t>
            </a:r>
            <a:r>
              <a:rPr lang="en-IN" baseline="-25000" dirty="0" err="1" smtClean="0"/>
              <a:t>j</a:t>
            </a:r>
            <a:r>
              <a:rPr lang="en-IN" dirty="0" smtClean="0"/>
              <a:t> occurs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 smtClean="0"/>
              <a:t> times. </a:t>
            </a:r>
          </a:p>
          <a:p>
            <a:pPr>
              <a:buNone/>
            </a:pPr>
            <a:r>
              <a:rPr lang="en-IN" dirty="0" smtClean="0"/>
              <a:t>In absence of any data, </a:t>
            </a:r>
            <a:r>
              <a:rPr lang="en-IN" dirty="0" err="1" smtClean="0"/>
              <a:t>Pj</a:t>
            </a:r>
            <a:r>
              <a:rPr lang="en-IN" dirty="0" smtClean="0"/>
              <a:t> = 1/n</a:t>
            </a:r>
          </a:p>
          <a:p>
            <a:pPr>
              <a:buNone/>
            </a:pP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 When we have data?</a:t>
            </a:r>
            <a:endParaRPr lang="en-IN" baseline="-25000" dirty="0" smtClean="0"/>
          </a:p>
          <a:p>
            <a:pPr>
              <a:buNone/>
            </a:pPr>
            <a:endParaRPr lang="en-IN" baseline="-250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In presence of data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When we have the data, </a:t>
            </a:r>
            <a:r>
              <a:rPr lang="en-IN" dirty="0" err="1" smtClean="0"/>
              <a:t>Pj</a:t>
            </a:r>
            <a:r>
              <a:rPr lang="en-IN" dirty="0" smtClean="0"/>
              <a:t> = ?</a:t>
            </a:r>
          </a:p>
          <a:p>
            <a:endParaRPr lang="en-IN" dirty="0" smtClean="0"/>
          </a:p>
          <a:p>
            <a:r>
              <a:rPr lang="en-IN" dirty="0" smtClean="0"/>
              <a:t>Answer: </a:t>
            </a:r>
            <a:r>
              <a:rPr lang="en-IN" dirty="0" err="1" smtClean="0"/>
              <a:t>Pj</a:t>
            </a:r>
            <a:r>
              <a:rPr lang="en-IN" dirty="0" smtClean="0"/>
              <a:t> = f j / m 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4283968" y="2924944"/>
            <a:ext cx="2160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600" b="1" u="sng" baseline="-25000" dirty="0" smtClean="0"/>
              <a:t>WHY?</a:t>
            </a:r>
            <a:endParaRPr lang="en-IN" sz="6600" b="1" u="sng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4509120"/>
            <a:ext cx="72166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Can we arrive at this value through (a) MLE, or (b) ME ??</a:t>
            </a:r>
            <a:endParaRPr lang="en-IN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Taking the MLE route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MLE:  We maximize data likelihood</a:t>
            </a:r>
          </a:p>
          <a:p>
            <a:pPr>
              <a:buNone/>
            </a:pPr>
            <a:r>
              <a:rPr lang="en-IN" dirty="0" smtClean="0"/>
              <a:t>P(X; </a:t>
            </a:r>
            <a:r>
              <a:rPr lang="el-GR" dirty="0" smtClean="0"/>
              <a:t>θ</a:t>
            </a:r>
            <a:r>
              <a:rPr lang="en-IN" dirty="0" smtClean="0"/>
              <a:t>)   where </a:t>
            </a:r>
            <a:r>
              <a:rPr lang="el-GR" dirty="0" smtClean="0"/>
              <a:t>θ</a:t>
            </a:r>
            <a:r>
              <a:rPr lang="en-IN" dirty="0" smtClean="0"/>
              <a:t>  = &lt;P1, P2, ... </a:t>
            </a:r>
            <a:r>
              <a:rPr lang="en-IN" dirty="0" err="1" smtClean="0"/>
              <a:t>Pn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Under </a:t>
            </a:r>
            <a:r>
              <a:rPr lang="en-IN" dirty="0" err="1" smtClean="0"/>
              <a:t>i.i.d</a:t>
            </a:r>
            <a:r>
              <a:rPr lang="en-IN" dirty="0" smtClean="0"/>
              <a:t>., </a:t>
            </a:r>
          </a:p>
          <a:p>
            <a:pPr>
              <a:buNone/>
            </a:pPr>
            <a:r>
              <a:rPr lang="en-IN" dirty="0" smtClean="0"/>
              <a:t>P(X; </a:t>
            </a:r>
            <a:r>
              <a:rPr lang="el-GR" dirty="0" smtClean="0"/>
              <a:t>θ</a:t>
            </a:r>
            <a:r>
              <a:rPr lang="en-IN" dirty="0" smtClean="0"/>
              <a:t>) = </a:t>
            </a:r>
            <a:r>
              <a:rPr lang="el-GR" sz="6600" dirty="0" smtClean="0"/>
              <a:t>π</a:t>
            </a:r>
            <a:r>
              <a:rPr lang="en-IN" dirty="0" smtClean="0"/>
              <a:t> P(xi; </a:t>
            </a:r>
            <a:r>
              <a:rPr lang="el-GR" dirty="0" smtClean="0"/>
              <a:t>θ</a:t>
            </a:r>
            <a:r>
              <a:rPr lang="en-IN" dirty="0" smtClean="0"/>
              <a:t>)</a:t>
            </a:r>
          </a:p>
          <a:p>
            <a:pPr>
              <a:buNone/>
            </a:pPr>
            <a:r>
              <a:rPr lang="en-IN" dirty="0" smtClean="0"/>
              <a:t>= </a:t>
            </a:r>
            <a:r>
              <a:rPr lang="el-GR" sz="6600" dirty="0" smtClean="0"/>
              <a:t>π</a:t>
            </a:r>
            <a:r>
              <a:rPr lang="en-IN" dirty="0" smtClean="0"/>
              <a:t> </a:t>
            </a:r>
            <a:r>
              <a:rPr lang="en-IN" dirty="0" err="1" smtClean="0"/>
              <a:t>Pj</a:t>
            </a:r>
            <a:r>
              <a:rPr lang="en-IN" baseline="30000" dirty="0" err="1" smtClean="0"/>
              <a:t>fj</a:t>
            </a:r>
            <a:endParaRPr lang="en-IN" baseline="30000" dirty="0" smtClean="0"/>
          </a:p>
          <a:p>
            <a:pPr>
              <a:buNone/>
            </a:pPr>
            <a:endParaRPr lang="en-IN" baseline="30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979712" y="458112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3861048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m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566124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941168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m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4499992" y="3501008"/>
            <a:ext cx="3888432" cy="12311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e.g.   1    1     2     3     4      5    4</a:t>
            </a:r>
          </a:p>
          <a:p>
            <a:r>
              <a:rPr lang="en-IN" dirty="0" smtClean="0"/>
              <a:t>         P1  </a:t>
            </a:r>
            <a:r>
              <a:rPr lang="en-IN" dirty="0" err="1" smtClean="0"/>
              <a:t>P1</a:t>
            </a:r>
            <a:r>
              <a:rPr lang="en-IN" dirty="0" smtClean="0"/>
              <a:t>  P2    P3   P4   P5   P4</a:t>
            </a:r>
          </a:p>
          <a:p>
            <a:endParaRPr lang="en-IN" dirty="0" smtClean="0"/>
          </a:p>
          <a:p>
            <a:r>
              <a:rPr lang="en-IN" sz="2000" dirty="0" smtClean="0"/>
              <a:t>... P1</a:t>
            </a:r>
            <a:r>
              <a:rPr lang="en-IN" sz="2000" baseline="30000" dirty="0" smtClean="0"/>
              <a:t>2</a:t>
            </a:r>
            <a:r>
              <a:rPr lang="en-IN" sz="2000" dirty="0" smtClean="0"/>
              <a:t> P2</a:t>
            </a:r>
            <a:r>
              <a:rPr lang="en-IN" sz="2000" baseline="30000" dirty="0" smtClean="0"/>
              <a:t>1</a:t>
            </a:r>
            <a:r>
              <a:rPr lang="en-IN" sz="2000" dirty="0" smtClean="0"/>
              <a:t> P3</a:t>
            </a:r>
            <a:r>
              <a:rPr lang="en-IN" sz="2000" baseline="30000" dirty="0" smtClean="0"/>
              <a:t>1</a:t>
            </a:r>
            <a:r>
              <a:rPr lang="en-IN" sz="2000" dirty="0" smtClean="0"/>
              <a:t> P4</a:t>
            </a:r>
            <a:r>
              <a:rPr lang="en-IN" sz="2000" baseline="30000" dirty="0" smtClean="0"/>
              <a:t>2</a:t>
            </a:r>
            <a:r>
              <a:rPr lang="en-IN" sz="2000" dirty="0" smtClean="0"/>
              <a:t> P5</a:t>
            </a:r>
            <a:r>
              <a:rPr lang="en-IN" sz="2000" baseline="30000" dirty="0" smtClean="0"/>
              <a:t>1</a:t>
            </a:r>
            <a:endParaRPr lang="en-IN" sz="2000" baseline="30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995936" y="5085184"/>
            <a:ext cx="2016224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078288" y="5905871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150296" y="4969767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059832" y="5445224"/>
            <a:ext cx="953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smtClean="0"/>
              <a:t>Where,</a:t>
            </a:r>
            <a:endParaRPr lang="en-IN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Maximization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/>
          <a:lstStyle/>
          <a:p>
            <a:r>
              <a:rPr lang="en-IN" dirty="0" smtClean="0"/>
              <a:t>MLE demands maximize P(X; </a:t>
            </a:r>
            <a:r>
              <a:rPr lang="el-GR" dirty="0" smtClean="0"/>
              <a:t>θ</a:t>
            </a:r>
            <a:r>
              <a:rPr lang="en-IN" dirty="0" smtClean="0"/>
              <a:t>)</a:t>
            </a:r>
          </a:p>
          <a:p>
            <a:pPr>
              <a:buNone/>
            </a:pPr>
            <a:r>
              <a:rPr lang="en-IN" dirty="0" smtClean="0"/>
              <a:t>Subject to :  </a:t>
            </a:r>
            <a:endParaRPr lang="en-IN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3501008"/>
            <a:ext cx="41044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3200" baseline="-25000" dirty="0" smtClean="0"/>
              <a:t>j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3200" baseline="-25000" dirty="0" smtClean="0"/>
              <a:t>j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&gt;= 0 for all </a:t>
            </a:r>
            <a:r>
              <a:rPr kumimoji="0" lang="en-IN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888" y="4321696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49896" y="3385592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75856" y="3573016"/>
            <a:ext cx="720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75856" y="3717032"/>
            <a:ext cx="720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75856" y="3861048"/>
            <a:ext cx="720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32040" y="2420888"/>
            <a:ext cx="3188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Maximize </a:t>
            </a:r>
            <a:r>
              <a:rPr lang="en-IN" sz="2800" dirty="0" err="1" smtClean="0"/>
              <a:t>ln</a:t>
            </a:r>
            <a:r>
              <a:rPr lang="en-IN" sz="2800" dirty="0" smtClean="0"/>
              <a:t> (P(X; </a:t>
            </a:r>
            <a:r>
              <a:rPr lang="el-GR" sz="2800" dirty="0" smtClean="0"/>
              <a:t>θ</a:t>
            </a:r>
            <a:r>
              <a:rPr lang="en-IN" sz="2800" dirty="0" smtClean="0"/>
              <a:t>))</a:t>
            </a:r>
            <a:endParaRPr lang="en-IN" sz="28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788024" y="3356992"/>
            <a:ext cx="41044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6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3200" baseline="-25000" dirty="0" smtClean="0"/>
              <a:t>j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3200" baseline="-25000" dirty="0" smtClean="0"/>
              <a:t>j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&gt;= 0 for all </a:t>
            </a:r>
            <a:r>
              <a:rPr kumimoji="0" lang="en-IN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I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0032" y="414908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932040" y="32129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Evaluating the parameter </a:t>
            </a:r>
            <a:r>
              <a:rPr lang="en-IN" b="1" dirty="0" err="1" smtClean="0"/>
              <a:t>P</a:t>
            </a:r>
            <a:r>
              <a:rPr lang="en-IN" b="1" baseline="-25000" dirty="0" err="1" smtClean="0"/>
              <a:t>j</a:t>
            </a:r>
            <a:r>
              <a:rPr lang="en-IN" b="1" baseline="-25000" dirty="0" smtClean="0"/>
              <a:t> </a:t>
            </a:r>
            <a:r>
              <a:rPr lang="en-IN" b="1" dirty="0" smtClean="0"/>
              <a:t>(1/2)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IN" dirty="0" smtClean="0"/>
              <a:t>Q =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j</a:t>
            </a:r>
            <a:r>
              <a:rPr lang="en-IN" dirty="0" smtClean="0"/>
              <a:t> </a:t>
            </a:r>
            <a:r>
              <a:rPr lang="en-IN" dirty="0" err="1" smtClean="0"/>
              <a:t>ln</a:t>
            </a:r>
            <a:r>
              <a:rPr lang="en-IN" dirty="0" smtClean="0"/>
              <a:t>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j</a:t>
            </a:r>
            <a:r>
              <a:rPr lang="en-IN" dirty="0" smtClean="0"/>
              <a:t> – </a:t>
            </a:r>
            <a:r>
              <a:rPr lang="el-GR" sz="5400" dirty="0" smtClean="0"/>
              <a:t>λ</a:t>
            </a:r>
            <a:r>
              <a:rPr lang="en-IN" dirty="0" smtClean="0"/>
              <a:t>(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j</a:t>
            </a:r>
            <a:r>
              <a:rPr lang="en-IN" dirty="0" smtClean="0"/>
              <a:t> – 1)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2420888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15616" y="148478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563888" y="2348880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635896" y="14127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3140968"/>
            <a:ext cx="3230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Taking derivative </a:t>
            </a:r>
            <a:r>
              <a:rPr lang="en-IN" sz="2400" dirty="0" err="1" smtClean="0"/>
              <a:t>w.r.t</a:t>
            </a:r>
            <a:r>
              <a:rPr lang="en-IN" sz="2400" dirty="0" smtClean="0"/>
              <a:t>. </a:t>
            </a:r>
            <a:r>
              <a:rPr lang="en-IN" sz="2400" dirty="0" err="1" smtClean="0"/>
              <a:t>P</a:t>
            </a:r>
            <a:r>
              <a:rPr lang="en-IN" sz="2400" baseline="-25000" dirty="0" err="1" smtClean="0"/>
              <a:t>j</a:t>
            </a:r>
            <a:endParaRPr lang="en-IN" sz="24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539552" y="3789040"/>
            <a:ext cx="3215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 err="1" smtClean="0"/>
              <a:t>δQ</a:t>
            </a:r>
            <a:r>
              <a:rPr lang="en-IN" sz="3200" dirty="0" smtClean="0"/>
              <a:t>/</a:t>
            </a:r>
            <a:r>
              <a:rPr lang="en-IN" sz="3200" dirty="0" err="1" smtClean="0"/>
              <a:t>δP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= 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/ </a:t>
            </a:r>
            <a:r>
              <a:rPr lang="en-IN" sz="3200" dirty="0" err="1" smtClean="0"/>
              <a:t>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-</a:t>
            </a:r>
            <a:r>
              <a:rPr lang="el-GR" sz="3200" dirty="0" smtClean="0"/>
              <a:t> λ</a:t>
            </a:r>
            <a:r>
              <a:rPr lang="en-IN" sz="3200" dirty="0" smtClean="0"/>
              <a:t> </a:t>
            </a:r>
            <a:endParaRPr lang="en-IN" sz="3200" dirty="0"/>
          </a:p>
        </p:txBody>
      </p:sp>
      <p:sp>
        <p:nvSpPr>
          <p:cNvPr id="13" name="Rectangle 12"/>
          <p:cNvSpPr/>
          <p:nvPr/>
        </p:nvSpPr>
        <p:spPr>
          <a:xfrm>
            <a:off x="827584" y="4509120"/>
            <a:ext cx="2282420" cy="24314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Equating to zero,</a:t>
            </a:r>
          </a:p>
          <a:p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/ </a:t>
            </a:r>
            <a:r>
              <a:rPr lang="en-IN" sz="3200" dirty="0" err="1" smtClean="0"/>
              <a:t>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–</a:t>
            </a:r>
            <a:r>
              <a:rPr lang="el-GR" sz="3200" dirty="0" smtClean="0"/>
              <a:t> λ</a:t>
            </a:r>
            <a:r>
              <a:rPr lang="en-IN" sz="3200" dirty="0" smtClean="0"/>
              <a:t> = 0</a:t>
            </a:r>
          </a:p>
          <a:p>
            <a:r>
              <a:rPr lang="en-IN" sz="3200" dirty="0" smtClean="0"/>
              <a:t>    </a:t>
            </a:r>
            <a:r>
              <a:rPr lang="en-IN" sz="3200" dirty="0" err="1" smtClean="0"/>
              <a:t>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= 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/</a:t>
            </a:r>
            <a:r>
              <a:rPr lang="el-GR" sz="3200" dirty="0" smtClean="0"/>
              <a:t> λ</a:t>
            </a:r>
            <a:endParaRPr lang="en-IN" sz="3200" dirty="0" smtClean="0"/>
          </a:p>
          <a:p>
            <a:endParaRPr lang="en-IN" sz="3200" dirty="0" smtClean="0"/>
          </a:p>
          <a:p>
            <a:r>
              <a:rPr lang="en-IN" sz="3200" dirty="0" smtClean="0"/>
              <a:t> </a:t>
            </a:r>
            <a:endParaRPr lang="en-IN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2843808" y="5517232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(1)</a:t>
            </a:r>
            <a:endParaRPr lang="en-IN" dirty="0"/>
          </a:p>
        </p:txBody>
      </p:sp>
      <p:sp>
        <p:nvSpPr>
          <p:cNvPr id="15" name="TextBox 14"/>
          <p:cNvSpPr txBox="1"/>
          <p:nvPr/>
        </p:nvSpPr>
        <p:spPr>
          <a:xfrm>
            <a:off x="5148064" y="3058413"/>
            <a:ext cx="3164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Taking derivative </a:t>
            </a:r>
            <a:r>
              <a:rPr lang="en-IN" sz="2400" dirty="0" err="1" smtClean="0"/>
              <a:t>w.r.t</a:t>
            </a:r>
            <a:r>
              <a:rPr lang="en-IN" sz="2400" dirty="0" smtClean="0"/>
              <a:t>. </a:t>
            </a:r>
            <a:r>
              <a:rPr lang="el-GR" sz="2400" dirty="0" smtClean="0"/>
              <a:t>λ</a:t>
            </a:r>
            <a:endParaRPr lang="en-IN" sz="2400" baseline="-25000" dirty="0"/>
          </a:p>
        </p:txBody>
      </p:sp>
      <p:sp>
        <p:nvSpPr>
          <p:cNvPr id="16" name="Rectangle 15"/>
          <p:cNvSpPr/>
          <p:nvPr/>
        </p:nvSpPr>
        <p:spPr>
          <a:xfrm>
            <a:off x="5292080" y="3284984"/>
            <a:ext cx="299229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 err="1" smtClean="0"/>
              <a:t>δQ</a:t>
            </a:r>
            <a:r>
              <a:rPr lang="en-IN" sz="3200" dirty="0" smtClean="0"/>
              <a:t>/</a:t>
            </a:r>
            <a:r>
              <a:rPr lang="en-IN" sz="3200" dirty="0" err="1" smtClean="0"/>
              <a:t>δP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= </a:t>
            </a:r>
            <a:r>
              <a:rPr lang="el-GR" sz="3200" dirty="0" smtClean="0"/>
              <a:t>Σ</a:t>
            </a:r>
            <a:r>
              <a:rPr lang="en-IN" sz="6600" b="1" dirty="0" smtClean="0"/>
              <a:t> </a:t>
            </a:r>
            <a:r>
              <a:rPr lang="en-IN" sz="3200" dirty="0" err="1" smtClean="0"/>
              <a:t>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– 1</a:t>
            </a:r>
            <a:endParaRPr lang="en-IN" sz="3200" dirty="0"/>
          </a:p>
        </p:txBody>
      </p:sp>
      <p:sp>
        <p:nvSpPr>
          <p:cNvPr id="17" name="Rectangle 16"/>
          <p:cNvSpPr/>
          <p:nvPr/>
        </p:nvSpPr>
        <p:spPr>
          <a:xfrm>
            <a:off x="5580112" y="4395787"/>
            <a:ext cx="2282420" cy="24622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dirty="0" smtClean="0"/>
              <a:t>Equating to zero,</a:t>
            </a:r>
          </a:p>
          <a:p>
            <a:r>
              <a:rPr lang="el-GR" sz="3200" dirty="0" smtClean="0"/>
              <a:t>Σ</a:t>
            </a:r>
            <a:r>
              <a:rPr lang="en-IN" sz="6600" b="1" dirty="0" smtClean="0"/>
              <a:t> </a:t>
            </a:r>
            <a:r>
              <a:rPr lang="en-IN" sz="3200" dirty="0" err="1" smtClean="0"/>
              <a:t>P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= 1</a:t>
            </a:r>
          </a:p>
          <a:p>
            <a:endParaRPr lang="en-IN" sz="3200" dirty="0" smtClean="0"/>
          </a:p>
          <a:p>
            <a:r>
              <a:rPr lang="en-IN" sz="3200" dirty="0" smtClean="0"/>
              <a:t> </a:t>
            </a:r>
            <a:endParaRPr lang="en-IN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7308304" y="530120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(2)</a:t>
            </a:r>
            <a:endParaRPr lang="en-IN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788024" y="3140968"/>
            <a:ext cx="72008" cy="33123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Evaluating the parameter </a:t>
            </a:r>
            <a:r>
              <a:rPr lang="en-IN" b="1" dirty="0" err="1" smtClean="0"/>
              <a:t>P</a:t>
            </a:r>
            <a:r>
              <a:rPr lang="en-IN" b="1" baseline="-25000" dirty="0" err="1" smtClean="0"/>
              <a:t>j</a:t>
            </a:r>
            <a:r>
              <a:rPr lang="en-IN" b="1" baseline="-25000" dirty="0" smtClean="0"/>
              <a:t> </a:t>
            </a:r>
            <a:r>
              <a:rPr lang="en-IN" b="1" dirty="0" smtClean="0"/>
              <a:t>(2/2)</a:t>
            </a:r>
            <a:endParaRPr lang="en-I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1340768"/>
            <a:ext cx="1990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smtClean="0"/>
              <a:t>From (1) and (2), </a:t>
            </a:r>
            <a:endParaRPr lang="en-IN" sz="2000" dirty="0"/>
          </a:p>
        </p:txBody>
      </p:sp>
      <p:sp>
        <p:nvSpPr>
          <p:cNvPr id="22" name="Rectangle 21"/>
          <p:cNvSpPr/>
          <p:nvPr/>
        </p:nvSpPr>
        <p:spPr>
          <a:xfrm>
            <a:off x="1475656" y="2060848"/>
            <a:ext cx="18742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60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/</a:t>
            </a:r>
            <a:r>
              <a:rPr lang="el-GR" sz="2800" dirty="0" smtClean="0"/>
              <a:t> λ</a:t>
            </a:r>
            <a:r>
              <a:rPr lang="en-IN" sz="2800" dirty="0" smtClean="0"/>
              <a:t> =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47664" y="2852936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619672" y="1916832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25" name="Rectangle 24"/>
          <p:cNvSpPr/>
          <p:nvPr/>
        </p:nvSpPr>
        <p:spPr>
          <a:xfrm>
            <a:off x="1547664" y="3501008"/>
            <a:ext cx="13885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60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=</a:t>
            </a:r>
            <a:r>
              <a:rPr lang="el-GR" sz="2800" dirty="0" smtClean="0"/>
              <a:t> λ</a:t>
            </a:r>
            <a:endParaRPr lang="en-IN" sz="28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1619672" y="4293096"/>
            <a:ext cx="567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1691680" y="3356992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28" name="Rectangle 27"/>
          <p:cNvSpPr/>
          <p:nvPr/>
        </p:nvSpPr>
        <p:spPr>
          <a:xfrm>
            <a:off x="1547664" y="4869160"/>
            <a:ext cx="9813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dirty="0" smtClean="0"/>
              <a:t>λ</a:t>
            </a:r>
            <a:r>
              <a:rPr lang="en-IN" sz="2800" dirty="0" smtClean="0"/>
              <a:t> = 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47664" y="5445224"/>
            <a:ext cx="1585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 err="1" smtClean="0"/>
              <a:t>P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=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/ m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3419872" y="5157192"/>
            <a:ext cx="2520280" cy="43204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012160" y="4941168"/>
            <a:ext cx="1159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Proved!</a:t>
            </a: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Notations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X :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r>
              <a:rPr lang="en-IN" dirty="0" smtClean="0"/>
              <a:t>.... </a:t>
            </a:r>
            <a:r>
              <a:rPr lang="en-IN" dirty="0" err="1" smtClean="0"/>
              <a:t>x</a:t>
            </a:r>
            <a:r>
              <a:rPr lang="en-IN" baseline="-25000" dirty="0" err="1" smtClean="0"/>
              <a:t>m</a:t>
            </a:r>
            <a:r>
              <a:rPr lang="en-IN" dirty="0" smtClean="0"/>
              <a:t> (m observations)</a:t>
            </a:r>
          </a:p>
          <a:p>
            <a:pPr>
              <a:buNone/>
            </a:pPr>
            <a:r>
              <a:rPr lang="en-IN" dirty="0" smtClean="0"/>
              <a:t>A: Random variable with n possible outcomes such as a</a:t>
            </a:r>
            <a:r>
              <a:rPr lang="en-IN" baseline="-25000" dirty="0" smtClean="0"/>
              <a:t>1</a:t>
            </a:r>
            <a:r>
              <a:rPr lang="en-IN" dirty="0" smtClean="0"/>
              <a:t>, a</a:t>
            </a:r>
            <a:r>
              <a:rPr lang="en-IN" baseline="-25000" dirty="0" smtClean="0"/>
              <a:t>2</a:t>
            </a:r>
            <a:r>
              <a:rPr lang="en-IN" dirty="0" smtClean="0"/>
              <a:t>, a</a:t>
            </a:r>
            <a:r>
              <a:rPr lang="en-IN" baseline="-25000" dirty="0" smtClean="0"/>
              <a:t>3</a:t>
            </a:r>
            <a:r>
              <a:rPr lang="en-IN" dirty="0" smtClean="0"/>
              <a:t>... a</a:t>
            </a:r>
            <a:r>
              <a:rPr lang="en-IN" baseline="-25000" dirty="0" smtClean="0"/>
              <a:t>n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e.g. One coin throw : a</a:t>
            </a:r>
            <a:r>
              <a:rPr lang="en-IN" baseline="-25000" dirty="0" smtClean="0"/>
              <a:t>1</a:t>
            </a:r>
            <a:r>
              <a:rPr lang="en-IN" dirty="0" smtClean="0"/>
              <a:t>= 0,  a</a:t>
            </a:r>
            <a:r>
              <a:rPr lang="en-IN" baseline="-25000" dirty="0" smtClean="0"/>
              <a:t>2</a:t>
            </a:r>
            <a:r>
              <a:rPr lang="en-IN" dirty="0" smtClean="0"/>
              <a:t>=1</a:t>
            </a:r>
          </a:p>
          <a:p>
            <a:pPr>
              <a:buNone/>
            </a:pPr>
            <a:r>
              <a:rPr lang="en-IN" dirty="0" smtClean="0"/>
              <a:t>One dice throw: a</a:t>
            </a:r>
            <a:r>
              <a:rPr lang="en-IN" baseline="-25000" dirty="0" smtClean="0"/>
              <a:t>1</a:t>
            </a:r>
            <a:r>
              <a:rPr lang="en-IN" dirty="0" smtClean="0"/>
              <a:t>=1, a</a:t>
            </a:r>
            <a:r>
              <a:rPr lang="en-IN" baseline="-25000" dirty="0" smtClean="0"/>
              <a:t>2</a:t>
            </a:r>
            <a:r>
              <a:rPr lang="en-IN" dirty="0" smtClean="0"/>
              <a:t>=2, a</a:t>
            </a:r>
            <a:r>
              <a:rPr lang="en-IN" baseline="-25000" dirty="0" smtClean="0"/>
              <a:t>3</a:t>
            </a:r>
            <a:r>
              <a:rPr lang="en-IN" dirty="0" smtClean="0"/>
              <a:t>=3, a</a:t>
            </a:r>
            <a:r>
              <a:rPr lang="en-IN" baseline="-25000" dirty="0" smtClean="0"/>
              <a:t>4</a:t>
            </a:r>
            <a:r>
              <a:rPr lang="en-IN" dirty="0" smtClean="0"/>
              <a:t>=4, a</a:t>
            </a:r>
            <a:r>
              <a:rPr lang="en-IN" baseline="-25000" dirty="0" smtClean="0"/>
              <a:t>5</a:t>
            </a:r>
            <a:r>
              <a:rPr lang="en-IN" dirty="0" smtClean="0"/>
              <a:t>=5, a</a:t>
            </a:r>
            <a:r>
              <a:rPr lang="en-IN" baseline="-25000" dirty="0" smtClean="0"/>
              <a:t>6</a:t>
            </a:r>
            <a:r>
              <a:rPr lang="en-IN" dirty="0" smtClean="0"/>
              <a:t>=6</a:t>
            </a:r>
            <a:endParaRPr lang="en-IN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IN" dirty="0" smtClean="0"/>
              <a:t>No observation:    </a:t>
            </a:r>
            <a:r>
              <a:rPr lang="en-IN" dirty="0" err="1" smtClean="0"/>
              <a:t>Pj</a:t>
            </a:r>
            <a:r>
              <a:rPr lang="en-IN" dirty="0" smtClean="0"/>
              <a:t> = 1/n </a:t>
            </a:r>
          </a:p>
          <a:p>
            <a:pPr marL="514350" indent="-514350">
              <a:buAutoNum type="arabicParenR"/>
            </a:pPr>
            <a:endParaRPr lang="en-IN" dirty="0" smtClean="0"/>
          </a:p>
          <a:p>
            <a:pPr marL="514350" indent="-514350">
              <a:buAutoNum type="arabicParenR"/>
            </a:pPr>
            <a:r>
              <a:rPr lang="en-IN" dirty="0" smtClean="0"/>
              <a:t>Observation: </a:t>
            </a:r>
            <a:r>
              <a:rPr lang="en-IN" dirty="0" err="1" smtClean="0"/>
              <a:t>Pj</a:t>
            </a:r>
            <a:r>
              <a:rPr lang="en-IN" dirty="0" smtClean="0"/>
              <a:t> = </a:t>
            </a:r>
            <a:r>
              <a:rPr lang="en-IN" dirty="0" err="1" smtClean="0"/>
              <a:t>fj</a:t>
            </a:r>
            <a:r>
              <a:rPr lang="en-IN" dirty="0" smtClean="0"/>
              <a:t>/m ; </a:t>
            </a:r>
            <a:r>
              <a:rPr lang="el-GR" sz="40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j</a:t>
            </a:r>
            <a:r>
              <a:rPr lang="en-IN" baseline="-25000" dirty="0" smtClean="0"/>
              <a:t> </a:t>
            </a:r>
            <a:r>
              <a:rPr lang="en-IN" dirty="0" smtClean="0"/>
              <a:t>= m </a:t>
            </a:r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436096" y="1412776"/>
            <a:ext cx="1872208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08304" y="1196752"/>
            <a:ext cx="14625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Entropy</a:t>
            </a:r>
          </a:p>
          <a:p>
            <a:r>
              <a:rPr lang="en-IN" sz="2000" dirty="0" smtClean="0"/>
              <a:t>(as seen last</a:t>
            </a:r>
          </a:p>
          <a:p>
            <a:r>
              <a:rPr lang="en-IN" sz="2000" dirty="0" smtClean="0"/>
              <a:t>time)</a:t>
            </a:r>
            <a:endParaRPr lang="en-IN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084168" y="3861048"/>
            <a:ext cx="1296144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80312" y="3861048"/>
            <a:ext cx="12320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MLE</a:t>
            </a:r>
          </a:p>
          <a:p>
            <a:r>
              <a:rPr lang="en-IN" sz="2000" dirty="0" smtClean="0"/>
              <a:t>(as shown</a:t>
            </a:r>
          </a:p>
          <a:p>
            <a:r>
              <a:rPr lang="en-IN" sz="2000" dirty="0" smtClean="0"/>
              <a:t>Today)</a:t>
            </a:r>
            <a:endParaRPr lang="en-IN" sz="2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32040" y="3933056"/>
            <a:ext cx="72008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4725144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/>
              <a:t>ME??</a:t>
            </a:r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Does entropy change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Before we move on to discussion on ME in case of observed data, we first see how entropy gets affected in presence of data.</a:t>
            </a:r>
          </a:p>
          <a:p>
            <a:endParaRPr lang="en-IN" dirty="0" smtClean="0"/>
          </a:p>
          <a:p>
            <a:r>
              <a:rPr lang="en-IN" dirty="0" smtClean="0"/>
              <a:t>In context of cases given in the previous slide, we wish to see:</a:t>
            </a:r>
          </a:p>
          <a:p>
            <a:pPr lvl="1"/>
            <a:r>
              <a:rPr lang="en-IN" dirty="0" smtClean="0"/>
              <a:t>Is it true that Entropy (Case 2) &lt;= Entropy (Case 1)??</a:t>
            </a:r>
          </a:p>
          <a:p>
            <a:r>
              <a:rPr lang="en-IN" dirty="0" smtClean="0"/>
              <a:t>Let’s verify.</a:t>
            </a:r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Situation 1: No observed data</a:t>
            </a:r>
            <a:endParaRPr lang="en-IN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Entropy(Case1):</a:t>
            </a:r>
            <a:r>
              <a:rPr kumimoji="0" lang="en-IN" sz="32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en-IN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P(j) log P(j)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I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IN" sz="3200" dirty="0" smtClean="0"/>
              <a:t>				= - </a:t>
            </a:r>
            <a:r>
              <a:rPr lang="el-GR" sz="5400" dirty="0" smtClean="0"/>
              <a:t>Σ</a:t>
            </a:r>
            <a:r>
              <a:rPr lang="en-IN" sz="3200" dirty="0" smtClean="0"/>
              <a:t>(1/n) log (1/n) 				</a:t>
            </a:r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2768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67944" y="14127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707904" y="3645024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79912" y="2780928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203848" y="4365104"/>
            <a:ext cx="33698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= log (1/n) = log (n)</a:t>
            </a:r>
            <a:endParaRPr lang="en-IN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Situation 2: Observed Data (1/2)</a:t>
            </a:r>
            <a:endParaRPr lang="en-IN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Entropy(Case2):</a:t>
            </a:r>
            <a:r>
              <a:rPr kumimoji="0" lang="en-IN" sz="32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en-IN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P(j) log P(j)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IN" sz="3200" dirty="0" smtClean="0"/>
          </a:p>
          <a:p>
            <a:pPr marL="342900" lvl="0" indent="-342900">
              <a:spcBef>
                <a:spcPct val="20000"/>
              </a:spcBef>
            </a:pPr>
            <a:r>
              <a:rPr lang="en-IN" sz="3200" dirty="0" smtClean="0"/>
              <a:t>				= - </a:t>
            </a:r>
            <a:r>
              <a:rPr lang="el-GR" sz="5400" dirty="0" smtClean="0"/>
              <a:t>Σ</a:t>
            </a:r>
            <a:r>
              <a:rPr lang="en-IN" sz="3200" dirty="0" smtClean="0"/>
              <a:t>(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/m) log (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/m) 				</a:t>
            </a:r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2768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67944" y="14127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707904" y="3645024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79912" y="2780928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9" name="Rectangle 8"/>
          <p:cNvSpPr/>
          <p:nvPr/>
        </p:nvSpPr>
        <p:spPr>
          <a:xfrm>
            <a:off x="1907704" y="4149080"/>
            <a:ext cx="58326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	= -1/m 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log (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/m) 		</a:t>
            </a:r>
            <a:endParaRPr lang="en-I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851920" y="479715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923928" y="393305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5" name="Rectangle 14"/>
          <p:cNvSpPr/>
          <p:nvPr/>
        </p:nvSpPr>
        <p:spPr>
          <a:xfrm>
            <a:off x="1907704" y="5229200"/>
            <a:ext cx="583264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	= -1/m 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[ log (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) – log(m) ]		</a:t>
            </a:r>
            <a:endParaRPr lang="en-IN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851920" y="58772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923928" y="50131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Situation 2: Observed Data (2/2)</a:t>
            </a:r>
            <a:endParaRPr lang="en-IN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Entropy(Case2):</a:t>
            </a:r>
            <a:r>
              <a:rPr kumimoji="0" lang="en-IN" sz="32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IN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</a:t>
            </a:r>
            <a:r>
              <a:rPr kumimoji="0" lang="en-IN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P(j) log P(j)</a:t>
            </a:r>
          </a:p>
          <a:p>
            <a:pPr marL="342900" lvl="0" indent="-342900">
              <a:spcBef>
                <a:spcPct val="20000"/>
              </a:spcBef>
            </a:pPr>
            <a:r>
              <a:rPr lang="en-IN" sz="3200" dirty="0" smtClean="0"/>
              <a:t>				</a:t>
            </a:r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lvl="0" indent="-342900">
              <a:spcBef>
                <a:spcPct val="20000"/>
              </a:spcBef>
            </a:pPr>
            <a:endParaRPr lang="en-IN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2768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67944" y="14127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5" name="Rectangle 14"/>
          <p:cNvSpPr/>
          <p:nvPr/>
        </p:nvSpPr>
        <p:spPr>
          <a:xfrm>
            <a:off x="0" y="3068960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	= -1/m[ 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log (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) –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log(m) ]		</a:t>
            </a:r>
            <a:endParaRPr lang="en-IN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3645024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779912" y="292494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123728" y="285293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25" name="Rectangle 24"/>
          <p:cNvSpPr/>
          <p:nvPr/>
        </p:nvSpPr>
        <p:spPr>
          <a:xfrm>
            <a:off x="0" y="4221088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	= -1/m[ 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log (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) –</a:t>
            </a:r>
            <a:r>
              <a:rPr lang="en-IN" sz="3200" dirty="0" smtClean="0"/>
              <a:t>m </a:t>
            </a:r>
            <a:r>
              <a:rPr lang="en-IN" sz="2800" dirty="0" smtClean="0"/>
              <a:t>log(m) ]		</a:t>
            </a:r>
            <a:endParaRPr lang="en-IN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2051720" y="486916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2123728" y="400506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30" name="Rectangle 29"/>
          <p:cNvSpPr/>
          <p:nvPr/>
        </p:nvSpPr>
        <p:spPr>
          <a:xfrm>
            <a:off x="215008" y="5301208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	= [ m log(m) - </a:t>
            </a:r>
            <a:r>
              <a:rPr lang="el-GR" sz="4800" dirty="0" smtClean="0"/>
              <a:t>Σ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 log (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j</a:t>
            </a:r>
            <a:r>
              <a:rPr lang="en-IN" sz="2800" dirty="0" smtClean="0"/>
              <a:t>) ] / m		</a:t>
            </a:r>
            <a:endParaRPr lang="en-IN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3059832" y="58772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203848" y="508518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Comparing the entropies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Now, we must show: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2276872"/>
            <a:ext cx="5803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m log(m) – m log(n) &lt;= </a:t>
            </a:r>
            <a:r>
              <a:rPr lang="el-GR" sz="5400" dirty="0" smtClean="0"/>
              <a:t>Σ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log (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) </a:t>
            </a:r>
            <a:endParaRPr lang="en-I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716016" y="299695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3789040"/>
            <a:ext cx="4993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i.e. m log(m/n) &lt;= </a:t>
            </a:r>
            <a:r>
              <a:rPr lang="el-GR" sz="5400" dirty="0" smtClean="0"/>
              <a:t>Σ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 log (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j</a:t>
            </a:r>
            <a:r>
              <a:rPr lang="en-IN" sz="3200" dirty="0" smtClean="0"/>
              <a:t>) </a:t>
            </a:r>
            <a:endParaRPr lang="en-IN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995936" y="450912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067944" y="364502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652120" y="5085184"/>
            <a:ext cx="33448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.... We will show this in next class.</a:t>
            </a:r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Change in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Entropy reduces as data is observed!</a:t>
            </a: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3013" y="2204864"/>
            <a:ext cx="2200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No data, 1/n, E1</a:t>
            </a:r>
            <a:endParaRPr lang="en-IN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44208" y="3861048"/>
            <a:ext cx="1894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Data, </a:t>
            </a:r>
            <a:r>
              <a:rPr lang="en-IN" sz="2400" dirty="0" err="1" smtClean="0"/>
              <a:t>fj</a:t>
            </a:r>
            <a:r>
              <a:rPr lang="en-IN" sz="2400" dirty="0" smtClean="0"/>
              <a:t>/m, E2</a:t>
            </a:r>
            <a:endParaRPr lang="en-IN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Concluding remark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If you can show that MLE is same as maximum entropy, then MLE-ME duality is shown.</a:t>
            </a:r>
            <a:endParaRPr lang="en-IN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3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11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February, 2015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 txBox="1">
            <a:spLocks/>
          </p:cNvSpPr>
          <p:nvPr/>
        </p:nvSpPr>
        <p:spPr>
          <a:xfrm>
            <a:off x="5148064" y="4869160"/>
            <a:ext cx="4248472" cy="1728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I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l-G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IN" sz="2000" dirty="0" smtClean="0"/>
              <a:t>f</a:t>
            </a:r>
            <a:r>
              <a:rPr lang="en-IN" sz="2000" baseline="-25000" noProof="0" dirty="0" err="1" smtClean="0"/>
              <a:t>i</a:t>
            </a:r>
            <a:r>
              <a:rPr lang="en-IN" sz="2000" dirty="0" smtClean="0"/>
              <a:t> log P</a:t>
            </a:r>
            <a:r>
              <a:rPr lang="en-IN" sz="2000" baseline="-25000" dirty="0" smtClean="0"/>
              <a:t>i</a:t>
            </a:r>
            <a:r>
              <a:rPr lang="en-IN" sz="2000" dirty="0" smtClean="0"/>
              <a:t> </a:t>
            </a:r>
            <a:endParaRPr lang="en-IN" sz="2000" baseline="300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IN" sz="20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IN" sz="2400" dirty="0" err="1" smtClean="0">
                <a:solidFill>
                  <a:prstClr val="black"/>
                </a:solidFill>
              </a:rPr>
              <a:t>s.t</a:t>
            </a:r>
            <a:r>
              <a:rPr lang="en-IN" sz="2400" dirty="0" smtClean="0">
                <a:solidFill>
                  <a:prstClr val="black"/>
                </a:solidFill>
              </a:rPr>
              <a:t>. </a:t>
            </a:r>
            <a:r>
              <a:rPr lang="el-GR" sz="4800" dirty="0" smtClean="0">
                <a:solidFill>
                  <a:prstClr val="black"/>
                </a:solidFill>
              </a:rPr>
              <a:t>Σ</a:t>
            </a:r>
            <a:r>
              <a:rPr lang="en-IN" sz="4800" b="1" dirty="0" smtClean="0">
                <a:solidFill>
                  <a:prstClr val="black"/>
                </a:solidFill>
              </a:rPr>
              <a:t> </a:t>
            </a:r>
            <a:r>
              <a:rPr lang="en-IN" sz="2000" dirty="0" smtClean="0">
                <a:solidFill>
                  <a:prstClr val="black"/>
                </a:solidFill>
              </a:rPr>
              <a:t>P</a:t>
            </a:r>
            <a:r>
              <a:rPr lang="en-IN" sz="2000" baseline="-25000" dirty="0" smtClean="0">
                <a:solidFill>
                  <a:prstClr val="black"/>
                </a:solidFill>
              </a:rPr>
              <a:t>i</a:t>
            </a:r>
            <a:r>
              <a:rPr lang="en-IN" sz="2000" dirty="0" smtClean="0">
                <a:solidFill>
                  <a:prstClr val="black"/>
                </a:solidFill>
              </a:rPr>
              <a:t> = 1     &amp;     </a:t>
            </a:r>
            <a:r>
              <a:rPr lang="el-GR" sz="4800" dirty="0" smtClean="0">
                <a:solidFill>
                  <a:prstClr val="black"/>
                </a:solidFill>
              </a:rPr>
              <a:t>Σ</a:t>
            </a:r>
            <a:r>
              <a:rPr lang="en-IN" sz="4800" b="1" dirty="0" smtClean="0">
                <a:solidFill>
                  <a:prstClr val="black"/>
                </a:solidFill>
              </a:rPr>
              <a:t> </a:t>
            </a:r>
            <a:r>
              <a:rPr lang="en-IN" sz="2000" dirty="0" err="1" smtClean="0">
                <a:solidFill>
                  <a:prstClr val="black"/>
                </a:solidFill>
              </a:rPr>
              <a:t>f</a:t>
            </a:r>
            <a:r>
              <a:rPr lang="en-IN" sz="2000" baseline="-25000" dirty="0" err="1" smtClean="0">
                <a:solidFill>
                  <a:prstClr val="black"/>
                </a:solidFill>
              </a:rPr>
              <a:t>i</a:t>
            </a:r>
            <a:r>
              <a:rPr lang="en-IN" sz="2000" dirty="0" smtClean="0">
                <a:solidFill>
                  <a:prstClr val="black"/>
                </a:solidFill>
              </a:rPr>
              <a:t> = 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/>
              <a:t>X1, X2, X3.... XN : Data</a:t>
            </a:r>
          </a:p>
          <a:p>
            <a:pPr>
              <a:buNone/>
            </a:pPr>
            <a:r>
              <a:rPr lang="en-IN" sz="2400" dirty="0" smtClean="0"/>
              <a:t>A1, A2, A3... AM : Outcomes</a:t>
            </a:r>
          </a:p>
          <a:p>
            <a:pPr>
              <a:buNone/>
            </a:pPr>
            <a:r>
              <a:rPr lang="en-IN" sz="2400" dirty="0" smtClean="0"/>
              <a:t>Goal: Estimate P(Ai) = Pi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7544" y="3284984"/>
            <a:ext cx="36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In absence of any other information (not even data), </a:t>
            </a:r>
          </a:p>
          <a:p>
            <a:r>
              <a:rPr lang="en-IN" sz="2000" dirty="0" smtClean="0"/>
              <a:t>	Pi = 1/M</a:t>
            </a:r>
          </a:p>
          <a:p>
            <a:endParaRPr lang="en-IN" sz="2000" dirty="0" smtClean="0"/>
          </a:p>
          <a:p>
            <a:r>
              <a:rPr lang="en-IN" sz="2000" dirty="0" smtClean="0"/>
              <a:t>This was obtained using ME</a:t>
            </a:r>
          </a:p>
          <a:p>
            <a:endParaRPr lang="en-IN" sz="2000" dirty="0" smtClean="0"/>
          </a:p>
          <a:p>
            <a:r>
              <a:rPr lang="en-IN" sz="2000" dirty="0" smtClean="0"/>
              <a:t>Max. </a:t>
            </a:r>
            <a:endParaRPr lang="en-IN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31640" y="4801706"/>
            <a:ext cx="4104456" cy="1728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I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l-G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2000" baseline="-25000" noProof="0" dirty="0" smtClean="0"/>
              <a:t>i</a:t>
            </a:r>
            <a:r>
              <a:rPr lang="en-IN" sz="2000" dirty="0" smtClean="0"/>
              <a:t> log P</a:t>
            </a:r>
            <a:r>
              <a:rPr lang="en-IN" sz="2000" baseline="-25000" dirty="0" smtClean="0"/>
              <a:t>i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IN" sz="20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IN" sz="2400" dirty="0" err="1" smtClean="0">
                <a:solidFill>
                  <a:prstClr val="black"/>
                </a:solidFill>
              </a:rPr>
              <a:t>s.t</a:t>
            </a:r>
            <a:r>
              <a:rPr lang="en-IN" sz="2400" dirty="0" smtClean="0">
                <a:solidFill>
                  <a:prstClr val="black"/>
                </a:solidFill>
              </a:rPr>
              <a:t>. </a:t>
            </a:r>
            <a:r>
              <a:rPr lang="el-GR" sz="4800" dirty="0" smtClean="0">
                <a:solidFill>
                  <a:prstClr val="black"/>
                </a:solidFill>
              </a:rPr>
              <a:t>Σ</a:t>
            </a:r>
            <a:r>
              <a:rPr lang="en-IN" sz="4800" b="1" dirty="0" smtClean="0">
                <a:solidFill>
                  <a:prstClr val="black"/>
                </a:solidFill>
              </a:rPr>
              <a:t> </a:t>
            </a:r>
            <a:r>
              <a:rPr lang="en-IN" sz="2000" dirty="0" err="1" smtClean="0">
                <a:solidFill>
                  <a:prstClr val="black"/>
                </a:solidFill>
              </a:rPr>
              <a:t>P</a:t>
            </a:r>
            <a:r>
              <a:rPr lang="en-IN" sz="2000" baseline="-25000" dirty="0" err="1" smtClean="0">
                <a:solidFill>
                  <a:prstClr val="black"/>
                </a:solidFill>
              </a:rPr>
              <a:t>j</a:t>
            </a:r>
            <a:r>
              <a:rPr lang="en-IN" sz="2000" dirty="0" smtClean="0">
                <a:solidFill>
                  <a:prstClr val="black"/>
                </a:solidFill>
              </a:rPr>
              <a:t> 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537777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619672" y="472969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763688" y="645789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835696" y="5737810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3212976"/>
            <a:ext cx="0" cy="3645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60032" y="3284984"/>
            <a:ext cx="360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When data is observed,</a:t>
            </a:r>
          </a:p>
          <a:p>
            <a:endParaRPr lang="en-IN" sz="2000" dirty="0" smtClean="0"/>
          </a:p>
          <a:p>
            <a:r>
              <a:rPr lang="en-IN" sz="2000" dirty="0" smtClean="0"/>
              <a:t>Pi = </a:t>
            </a:r>
            <a:r>
              <a:rPr lang="en-IN" sz="2000" dirty="0" err="1" smtClean="0"/>
              <a:t>fi</a:t>
            </a:r>
            <a:r>
              <a:rPr lang="en-IN" sz="2000" dirty="0" smtClean="0"/>
              <a:t>/N   where </a:t>
            </a:r>
            <a:r>
              <a:rPr lang="en-IN" sz="2000" dirty="0" err="1" smtClean="0"/>
              <a:t>fi</a:t>
            </a:r>
            <a:r>
              <a:rPr lang="en-IN" sz="2000" dirty="0" smtClean="0"/>
              <a:t> = freq(Ai)</a:t>
            </a:r>
          </a:p>
          <a:p>
            <a:r>
              <a:rPr lang="en-IN" sz="2000" dirty="0" smtClean="0"/>
              <a:t>This was obtained using ME</a:t>
            </a:r>
          </a:p>
          <a:p>
            <a:r>
              <a:rPr lang="en-IN" sz="2000" dirty="0" smtClean="0"/>
              <a:t>Max. </a:t>
            </a:r>
            <a:endParaRPr lang="en-IN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364088" y="537777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64088" y="4725144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652120" y="6519446"/>
            <a:ext cx="43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err="1" smtClean="0"/>
              <a:t>i</a:t>
            </a:r>
            <a:r>
              <a:rPr lang="en-IN" sz="1600" dirty="0" smtClean="0"/>
              <a:t>=1</a:t>
            </a:r>
            <a:endParaRPr lang="en-IN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5652120" y="587727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7380312" y="6519446"/>
            <a:ext cx="43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err="1" smtClean="0"/>
              <a:t>i</a:t>
            </a:r>
            <a:r>
              <a:rPr lang="en-IN" sz="1600" dirty="0" smtClean="0"/>
              <a:t>=1</a:t>
            </a:r>
            <a:endParaRPr lang="en-IN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7308304" y="587727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Goal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u="sng" dirty="0" smtClean="0"/>
              <a:t>Goal:</a:t>
            </a:r>
            <a:r>
              <a:rPr lang="en-IN" dirty="0" smtClean="0"/>
              <a:t> Estimate P(</a:t>
            </a:r>
            <a:r>
              <a:rPr lang="en-IN" dirty="0" err="1" smtClean="0"/>
              <a:t>a</a:t>
            </a:r>
            <a:r>
              <a:rPr lang="en-IN" baseline="-25000" dirty="0" err="1" smtClean="0"/>
              <a:t>i</a:t>
            </a:r>
            <a:r>
              <a:rPr lang="en-IN" dirty="0" smtClean="0"/>
              <a:t>) = P</a:t>
            </a:r>
            <a:r>
              <a:rPr lang="en-IN" baseline="-25000" dirty="0" smtClean="0"/>
              <a:t>i</a:t>
            </a:r>
            <a:endParaRPr lang="en-IN" u="sng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2627784" y="2780928"/>
            <a:ext cx="1676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Two paths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3789040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ML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283968" y="3717032"/>
            <a:ext cx="667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ME</a:t>
            </a:r>
            <a:endParaRPr lang="en-IN" sz="28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339752" y="3284984"/>
            <a:ext cx="864096" cy="43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779912" y="3284984"/>
            <a:ext cx="576064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39752" y="4653136"/>
            <a:ext cx="37203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u="sng" dirty="0" smtClean="0"/>
              <a:t>Are they equivalent?</a:t>
            </a:r>
            <a:endParaRPr lang="en-IN" sz="3200" b="1" u="sng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Change in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dirty="0" smtClean="0"/>
              <a:t>Entropy changes as data is observed.</a:t>
            </a:r>
          </a:p>
          <a:p>
            <a:pPr>
              <a:buNone/>
            </a:pPr>
            <a:r>
              <a:rPr lang="en-IN" dirty="0" smtClean="0"/>
              <a:t>Today, </a:t>
            </a:r>
            <a:r>
              <a:rPr lang="en-IN" u="sng" dirty="0" smtClean="0"/>
              <a:t>we show that </a:t>
            </a:r>
            <a:r>
              <a:rPr lang="en-IN" dirty="0" smtClean="0"/>
              <a:t>the entropy is “reduced”.</a:t>
            </a:r>
          </a:p>
          <a:p>
            <a:pPr>
              <a:buNone/>
            </a:pPr>
            <a:r>
              <a:rPr lang="en-IN" dirty="0" smtClean="0"/>
              <a:t>			i.e. </a:t>
            </a:r>
            <a:r>
              <a:rPr lang="en-IN" dirty="0" err="1" smtClean="0"/>
              <a:t>E</a:t>
            </a:r>
            <a:r>
              <a:rPr lang="en-IN" baseline="-25000" dirty="0" err="1" smtClean="0"/>
              <a:t>u</a:t>
            </a:r>
            <a:r>
              <a:rPr lang="en-IN" baseline="-25000" dirty="0" smtClean="0"/>
              <a:t> </a:t>
            </a:r>
            <a:r>
              <a:rPr lang="en-IN" dirty="0" smtClean="0"/>
              <a:t>&gt; E</a:t>
            </a:r>
            <a:r>
              <a:rPr lang="en-IN" baseline="-25000" dirty="0" smtClean="0"/>
              <a:t>d</a:t>
            </a:r>
          </a:p>
          <a:p>
            <a:pPr>
              <a:buNone/>
            </a:pPr>
            <a:endParaRPr lang="en-IN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559318" y="2276872"/>
            <a:ext cx="2584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No data, 1/m, </a:t>
            </a:r>
            <a:r>
              <a:rPr lang="en-IN" sz="2800" dirty="0" err="1" smtClean="0"/>
              <a:t>E</a:t>
            </a:r>
            <a:r>
              <a:rPr lang="en-IN" sz="2800" baseline="-25000" dirty="0" err="1" smtClean="0"/>
              <a:t>u</a:t>
            </a:r>
            <a:endParaRPr lang="en-IN" sz="2800" baseline="-25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44208" y="3861048"/>
            <a:ext cx="2023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Data, </a:t>
            </a:r>
            <a:r>
              <a:rPr lang="en-IN" sz="2800" dirty="0" err="1" smtClean="0"/>
              <a:t>fj</a:t>
            </a:r>
            <a:r>
              <a:rPr lang="en-IN" sz="2800" dirty="0" smtClean="0"/>
              <a:t>/n, E</a:t>
            </a:r>
            <a:r>
              <a:rPr lang="en-IN" sz="2800" baseline="-25000" dirty="0" smtClean="0"/>
              <a:t>d</a:t>
            </a:r>
            <a:endParaRPr lang="en-IN" sz="2800" baseline="-250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Today’s goal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Today, </a:t>
            </a:r>
            <a:r>
              <a:rPr lang="en-IN" u="sng" dirty="0" smtClean="0"/>
              <a:t>we will show that </a:t>
            </a:r>
            <a:r>
              <a:rPr lang="en-IN" dirty="0" smtClean="0"/>
              <a:t>the entropy is “reduced”.</a:t>
            </a:r>
          </a:p>
          <a:p>
            <a:pPr>
              <a:buNone/>
            </a:pPr>
            <a:r>
              <a:rPr lang="en-IN" dirty="0" smtClean="0"/>
              <a:t>			i.e. </a:t>
            </a:r>
            <a:r>
              <a:rPr lang="en-IN" dirty="0" err="1" smtClean="0"/>
              <a:t>E</a:t>
            </a:r>
            <a:r>
              <a:rPr lang="en-IN" baseline="-25000" dirty="0" err="1" smtClean="0"/>
              <a:t>u</a:t>
            </a:r>
            <a:r>
              <a:rPr lang="en-IN" baseline="-25000" dirty="0" smtClean="0"/>
              <a:t> </a:t>
            </a:r>
            <a:r>
              <a:rPr lang="en-IN" dirty="0" smtClean="0"/>
              <a:t>&gt; E</a:t>
            </a:r>
            <a:r>
              <a:rPr lang="en-IN" baseline="-25000" dirty="0" smtClean="0"/>
              <a:t>d</a:t>
            </a:r>
          </a:p>
          <a:p>
            <a:endParaRPr lang="en-IN" dirty="0" smtClean="0"/>
          </a:p>
          <a:p>
            <a:r>
              <a:rPr lang="en-IN" dirty="0" smtClean="0"/>
              <a:t>Two proofs</a:t>
            </a:r>
            <a:endParaRPr lang="en-IN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1 (1/..)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Suppose without loss of generality,</a:t>
            </a:r>
          </a:p>
          <a:p>
            <a:pPr>
              <a:buNone/>
            </a:pPr>
            <a:r>
              <a:rPr lang="en-IN" dirty="0" smtClean="0"/>
              <a:t>P1 -&gt; P + </a:t>
            </a:r>
            <a:r>
              <a:rPr lang="el-GR" dirty="0" smtClean="0"/>
              <a:t>ε</a:t>
            </a:r>
            <a:r>
              <a:rPr lang="en-IN" dirty="0" smtClean="0"/>
              <a:t>                 P2 -&gt; P - </a:t>
            </a:r>
            <a:r>
              <a:rPr lang="el-GR" dirty="0" smtClean="0"/>
              <a:t>ε</a:t>
            </a: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899592" y="2852936"/>
            <a:ext cx="597666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smtClean="0">
                <a:solidFill>
                  <a:schemeClr val="tx1"/>
                </a:solidFill>
              </a:rPr>
              <a:t>Thus, in case of uniform distribution, </a:t>
            </a:r>
          </a:p>
          <a:p>
            <a:pPr algn="ctr"/>
            <a:r>
              <a:rPr lang="en-IN" sz="2400" dirty="0" smtClean="0">
                <a:solidFill>
                  <a:schemeClr val="tx1"/>
                </a:solidFill>
              </a:rPr>
              <a:t>P1 = P2 =... P = 1/M, and </a:t>
            </a:r>
            <a:r>
              <a:rPr lang="el-GR" sz="2400" dirty="0" smtClean="0">
                <a:solidFill>
                  <a:schemeClr val="tx1"/>
                </a:solidFill>
              </a:rPr>
              <a:t>ε</a:t>
            </a:r>
            <a:r>
              <a:rPr lang="en-IN" sz="2400" dirty="0" smtClean="0">
                <a:solidFill>
                  <a:schemeClr val="tx1"/>
                </a:solidFill>
              </a:rPr>
              <a:t> = 0 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03648" y="4005064"/>
            <a:ext cx="4104456" cy="1728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I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l-G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2000" baseline="-25000" noProof="0" dirty="0" smtClean="0"/>
              <a:t>i</a:t>
            </a:r>
            <a:r>
              <a:rPr lang="en-IN" sz="2000" dirty="0" smtClean="0"/>
              <a:t> log P</a:t>
            </a:r>
            <a:r>
              <a:rPr lang="en-IN" sz="2000" baseline="-25000" dirty="0" smtClean="0"/>
              <a:t>i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IN" sz="20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458112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3933056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4149080"/>
            <a:ext cx="9925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err="1" smtClean="0"/>
              <a:t>Eu</a:t>
            </a:r>
            <a:r>
              <a:rPr lang="en-IN" sz="3200" dirty="0" smtClean="0"/>
              <a:t> = </a:t>
            </a:r>
            <a:endParaRPr lang="en-I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11560" y="5157192"/>
            <a:ext cx="986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Ed = </a:t>
            </a:r>
            <a:endParaRPr lang="en-IN" sz="32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547664" y="5129809"/>
            <a:ext cx="7200800" cy="1728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IN" sz="2400" dirty="0" smtClean="0"/>
              <a:t>-(P+</a:t>
            </a:r>
            <a:r>
              <a:rPr lang="el-GR" sz="2400" dirty="0" smtClean="0"/>
              <a:t>ε</a:t>
            </a:r>
            <a:r>
              <a:rPr lang="en-IN" sz="2400" dirty="0" smtClean="0"/>
              <a:t>) log(P+</a:t>
            </a:r>
            <a:r>
              <a:rPr lang="el-GR" sz="2400" dirty="0" smtClean="0"/>
              <a:t>ε</a:t>
            </a:r>
            <a:r>
              <a:rPr lang="en-IN" sz="2400" dirty="0" smtClean="0"/>
              <a:t>) -(P-</a:t>
            </a:r>
            <a:r>
              <a:rPr lang="el-GR" sz="2400" dirty="0" smtClean="0"/>
              <a:t>ε</a:t>
            </a:r>
            <a:r>
              <a:rPr lang="en-IN" sz="2400" dirty="0" smtClean="0"/>
              <a:t>) log(P-</a:t>
            </a:r>
            <a:r>
              <a:rPr lang="el-GR" sz="2400" dirty="0" smtClean="0"/>
              <a:t>ε</a:t>
            </a:r>
            <a:r>
              <a:rPr lang="en-IN" sz="2400" dirty="0" smtClean="0"/>
              <a:t>)  </a:t>
            </a:r>
            <a:r>
              <a:rPr kumimoji="0" lang="en-IN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l-G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lang="en-IN" sz="2000" baseline="-25000" noProof="0" dirty="0" smtClean="0"/>
              <a:t>i</a:t>
            </a:r>
            <a:r>
              <a:rPr lang="en-IN" sz="2000" dirty="0" smtClean="0"/>
              <a:t> log P</a:t>
            </a:r>
            <a:r>
              <a:rPr lang="en-IN" sz="2000" baseline="-25000" dirty="0" smtClean="0"/>
              <a:t>i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IN" sz="20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I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36096" y="566124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=3</a:t>
            </a:r>
            <a:endParaRPr lang="en-I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508104" y="5013176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</a:t>
            </a:r>
            <a:endParaRPr lang="en-IN" sz="2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1 (2/...)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err="1" smtClean="0"/>
              <a:t>Eu</a:t>
            </a:r>
            <a:r>
              <a:rPr lang="en-IN" dirty="0" smtClean="0"/>
              <a:t> – Ed = -P log P + (P+</a:t>
            </a:r>
            <a:r>
              <a:rPr lang="el-GR" dirty="0" smtClean="0"/>
              <a:t>ε</a:t>
            </a:r>
            <a:r>
              <a:rPr lang="en-IN" dirty="0" smtClean="0"/>
              <a:t>) log(P+</a:t>
            </a:r>
            <a:r>
              <a:rPr lang="el-GR" dirty="0" smtClean="0"/>
              <a:t>ε</a:t>
            </a:r>
            <a:r>
              <a:rPr lang="en-IN" dirty="0" smtClean="0"/>
              <a:t>) </a:t>
            </a:r>
          </a:p>
          <a:p>
            <a:pPr>
              <a:buNone/>
            </a:pPr>
            <a:r>
              <a:rPr lang="en-IN" dirty="0" smtClean="0"/>
              <a:t>                  -P log P + (P-</a:t>
            </a:r>
            <a:r>
              <a:rPr lang="el-GR" dirty="0" smtClean="0"/>
              <a:t>ε</a:t>
            </a:r>
            <a:r>
              <a:rPr lang="en-IN" dirty="0" smtClean="0"/>
              <a:t>) log(P-</a:t>
            </a:r>
            <a:r>
              <a:rPr lang="el-GR" dirty="0" smtClean="0"/>
              <a:t>ε</a:t>
            </a:r>
            <a:r>
              <a:rPr lang="en-IN" dirty="0" smtClean="0"/>
              <a:t>) </a:t>
            </a:r>
          </a:p>
          <a:p>
            <a:pPr>
              <a:buNone/>
            </a:pPr>
            <a:endParaRPr lang="en-IN" sz="1400" dirty="0" smtClean="0"/>
          </a:p>
          <a:p>
            <a:pPr>
              <a:buNone/>
            </a:pPr>
            <a:r>
              <a:rPr lang="en-IN" dirty="0" smtClean="0"/>
              <a:t>= P log ((P+</a:t>
            </a:r>
            <a:r>
              <a:rPr lang="el-GR" dirty="0" smtClean="0"/>
              <a:t>ε</a:t>
            </a:r>
            <a:r>
              <a:rPr lang="en-IN" dirty="0" smtClean="0"/>
              <a:t>)/P) + </a:t>
            </a:r>
            <a:r>
              <a:rPr lang="el-GR" dirty="0" smtClean="0"/>
              <a:t>ε</a:t>
            </a:r>
            <a:r>
              <a:rPr lang="en-IN" dirty="0" smtClean="0"/>
              <a:t> (log P + log (1+</a:t>
            </a:r>
            <a:r>
              <a:rPr lang="el-GR" dirty="0" smtClean="0"/>
              <a:t>ε</a:t>
            </a:r>
            <a:r>
              <a:rPr lang="en-IN" dirty="0" smtClean="0"/>
              <a:t>/P)) </a:t>
            </a:r>
          </a:p>
          <a:p>
            <a:pPr>
              <a:buNone/>
            </a:pPr>
            <a:r>
              <a:rPr lang="en-IN" dirty="0" smtClean="0"/>
              <a:t>      + P log ((P-</a:t>
            </a:r>
            <a:r>
              <a:rPr lang="el-GR" dirty="0" smtClean="0"/>
              <a:t>ε</a:t>
            </a:r>
            <a:r>
              <a:rPr lang="en-IN" dirty="0" smtClean="0"/>
              <a:t>)/P) - </a:t>
            </a:r>
            <a:r>
              <a:rPr lang="el-GR" dirty="0" smtClean="0"/>
              <a:t>ε</a:t>
            </a:r>
            <a:r>
              <a:rPr lang="en-IN" dirty="0" smtClean="0"/>
              <a:t> (log P + log (1-</a:t>
            </a:r>
            <a:r>
              <a:rPr lang="el-GR" dirty="0" smtClean="0"/>
              <a:t>ε</a:t>
            </a:r>
            <a:r>
              <a:rPr lang="en-IN" dirty="0" smtClean="0"/>
              <a:t>/P))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= P  [log (1+</a:t>
            </a:r>
            <a:r>
              <a:rPr lang="el-GR" dirty="0" smtClean="0"/>
              <a:t>ε</a:t>
            </a:r>
            <a:r>
              <a:rPr lang="en-IN" dirty="0" smtClean="0"/>
              <a:t>/P)+ log (1-</a:t>
            </a:r>
            <a:r>
              <a:rPr lang="el-GR" dirty="0" smtClean="0"/>
              <a:t>ε</a:t>
            </a:r>
            <a:r>
              <a:rPr lang="en-IN" dirty="0" smtClean="0"/>
              <a:t>/P)]</a:t>
            </a:r>
          </a:p>
          <a:p>
            <a:pPr>
              <a:buNone/>
            </a:pPr>
            <a:r>
              <a:rPr lang="en-IN" dirty="0" smtClean="0"/>
              <a:t>                             + </a:t>
            </a:r>
            <a:r>
              <a:rPr lang="el-GR" dirty="0" smtClean="0"/>
              <a:t>ε</a:t>
            </a:r>
            <a:r>
              <a:rPr lang="en-IN" dirty="0" smtClean="0"/>
              <a:t> [log (1+</a:t>
            </a:r>
            <a:r>
              <a:rPr lang="el-GR" dirty="0" smtClean="0"/>
              <a:t>ε</a:t>
            </a:r>
            <a:r>
              <a:rPr lang="en-IN" dirty="0" smtClean="0"/>
              <a:t>/P) - log (1-</a:t>
            </a:r>
            <a:r>
              <a:rPr lang="el-GR" dirty="0" smtClean="0"/>
              <a:t>ε</a:t>
            </a:r>
            <a:r>
              <a:rPr lang="en-IN" dirty="0" smtClean="0"/>
              <a:t>/P)]    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1 (3/...)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err="1" smtClean="0"/>
              <a:t>Eu</a:t>
            </a:r>
            <a:r>
              <a:rPr lang="en-IN" dirty="0" smtClean="0"/>
              <a:t> – Ed = P  [log (1+</a:t>
            </a:r>
            <a:r>
              <a:rPr lang="el-GR" dirty="0" smtClean="0"/>
              <a:t>ε</a:t>
            </a:r>
            <a:r>
              <a:rPr lang="en-IN" dirty="0" smtClean="0"/>
              <a:t>/P)+ log (1-</a:t>
            </a:r>
            <a:r>
              <a:rPr lang="el-GR" dirty="0" smtClean="0"/>
              <a:t>ε</a:t>
            </a:r>
            <a:r>
              <a:rPr lang="en-IN" dirty="0" smtClean="0"/>
              <a:t>/P)]</a:t>
            </a:r>
          </a:p>
          <a:p>
            <a:pPr>
              <a:buNone/>
            </a:pPr>
            <a:r>
              <a:rPr lang="en-IN" dirty="0" smtClean="0"/>
              <a:t>                             + </a:t>
            </a:r>
            <a:r>
              <a:rPr lang="el-GR" dirty="0" smtClean="0"/>
              <a:t>ε</a:t>
            </a:r>
            <a:r>
              <a:rPr lang="en-IN" dirty="0" smtClean="0"/>
              <a:t> [log (1+</a:t>
            </a:r>
            <a:r>
              <a:rPr lang="el-GR" dirty="0" smtClean="0"/>
              <a:t>ε</a:t>
            </a:r>
            <a:r>
              <a:rPr lang="en-IN" dirty="0" smtClean="0"/>
              <a:t>/P) - log (1-</a:t>
            </a:r>
            <a:r>
              <a:rPr lang="el-GR" dirty="0" smtClean="0"/>
              <a:t>ε</a:t>
            </a:r>
            <a:r>
              <a:rPr lang="en-IN" dirty="0" smtClean="0"/>
              <a:t>/P)]    </a:t>
            </a:r>
          </a:p>
          <a:p>
            <a:pPr>
              <a:buNone/>
            </a:pPr>
            <a:r>
              <a:rPr lang="en-IN" dirty="0" smtClean="0"/>
              <a:t>= P  [log (1 – </a:t>
            </a:r>
            <a:r>
              <a:rPr lang="el-GR" dirty="0" smtClean="0"/>
              <a:t>ε</a:t>
            </a:r>
            <a:r>
              <a:rPr lang="en-IN" baseline="30000" dirty="0" smtClean="0"/>
              <a:t>2</a:t>
            </a:r>
            <a:r>
              <a:rPr lang="en-IN" dirty="0" smtClean="0"/>
              <a:t>/P</a:t>
            </a:r>
            <a:r>
              <a:rPr lang="en-IN" baseline="30000" dirty="0" smtClean="0"/>
              <a:t>2</a:t>
            </a:r>
            <a:r>
              <a:rPr lang="en-IN" dirty="0" smtClean="0"/>
              <a:t>)]</a:t>
            </a:r>
          </a:p>
          <a:p>
            <a:pPr>
              <a:buNone/>
            </a:pPr>
            <a:r>
              <a:rPr lang="en-IN" dirty="0" smtClean="0"/>
              <a:t>                             + </a:t>
            </a:r>
            <a:r>
              <a:rPr lang="el-GR" dirty="0" smtClean="0"/>
              <a:t>ε</a:t>
            </a:r>
            <a:r>
              <a:rPr lang="en-IN" dirty="0" smtClean="0"/>
              <a:t> [log ((1+</a:t>
            </a:r>
            <a:r>
              <a:rPr lang="el-GR" dirty="0" smtClean="0"/>
              <a:t>ε</a:t>
            </a:r>
            <a:r>
              <a:rPr lang="en-IN" dirty="0" smtClean="0"/>
              <a:t>/P)/(1-</a:t>
            </a:r>
            <a:r>
              <a:rPr lang="el-GR" dirty="0" smtClean="0"/>
              <a:t>ε</a:t>
            </a:r>
            <a:r>
              <a:rPr lang="en-IN" dirty="0" smtClean="0"/>
              <a:t>/P))] </a:t>
            </a:r>
          </a:p>
          <a:p>
            <a:pPr>
              <a:buNone/>
            </a:pPr>
            <a:r>
              <a:rPr lang="en-IN" dirty="0" smtClean="0"/>
              <a:t>=    P  [log (1 – y</a:t>
            </a:r>
            <a:r>
              <a:rPr lang="en-IN" baseline="30000" dirty="0" smtClean="0"/>
              <a:t>2</a:t>
            </a:r>
            <a:r>
              <a:rPr lang="en-IN" dirty="0" smtClean="0"/>
              <a:t>)]</a:t>
            </a:r>
          </a:p>
          <a:p>
            <a:pPr>
              <a:buNone/>
            </a:pPr>
            <a:r>
              <a:rPr lang="en-IN" dirty="0" smtClean="0"/>
              <a:t>                             + </a:t>
            </a:r>
            <a:r>
              <a:rPr lang="el-GR" dirty="0" smtClean="0"/>
              <a:t>ε</a:t>
            </a:r>
            <a:r>
              <a:rPr lang="en-IN" dirty="0" smtClean="0"/>
              <a:t> [log ((1+y)/(1-y))]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5724128" y="5157192"/>
            <a:ext cx="2025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Where, y=</a:t>
            </a:r>
            <a:r>
              <a:rPr lang="el-GR" sz="2400" dirty="0" smtClean="0"/>
              <a:t> ε</a:t>
            </a:r>
            <a:r>
              <a:rPr lang="en-IN" sz="2400" dirty="0" smtClean="0"/>
              <a:t>/P </a:t>
            </a:r>
            <a:endParaRPr lang="en-IN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1 (4/...)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IN" dirty="0" err="1" smtClean="0"/>
              <a:t>Eu</a:t>
            </a:r>
            <a:r>
              <a:rPr lang="en-IN" dirty="0" smtClean="0"/>
              <a:t>-Ed = P  [log (1 – y</a:t>
            </a:r>
            <a:r>
              <a:rPr lang="en-IN" baseline="30000" dirty="0" smtClean="0"/>
              <a:t>2</a:t>
            </a:r>
            <a:r>
              <a:rPr lang="en-IN" dirty="0" smtClean="0"/>
              <a:t>)]  + </a:t>
            </a:r>
            <a:r>
              <a:rPr lang="el-GR" dirty="0" smtClean="0"/>
              <a:t>ε</a:t>
            </a:r>
            <a:r>
              <a:rPr lang="en-IN" dirty="0" smtClean="0"/>
              <a:t> [log ((1+y)/(1-y))]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sz="2800" dirty="0" smtClean="0"/>
              <a:t>= P [ -y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 –y</a:t>
            </a:r>
            <a:r>
              <a:rPr lang="en-IN" sz="2800" baseline="30000" dirty="0" smtClean="0"/>
              <a:t>4</a:t>
            </a:r>
            <a:r>
              <a:rPr lang="en-IN" sz="2800" dirty="0" smtClean="0"/>
              <a:t>/2 –y</a:t>
            </a:r>
            <a:r>
              <a:rPr lang="en-IN" sz="2800" baseline="30000" dirty="0" smtClean="0"/>
              <a:t>6</a:t>
            </a:r>
            <a:r>
              <a:rPr lang="en-IN" sz="2800" dirty="0" smtClean="0"/>
              <a:t>/3 – y</a:t>
            </a:r>
            <a:r>
              <a:rPr lang="en-IN" sz="2800" baseline="30000" dirty="0" smtClean="0"/>
              <a:t>8</a:t>
            </a:r>
            <a:r>
              <a:rPr lang="en-IN" sz="2800" dirty="0" smtClean="0"/>
              <a:t>/4...] +</a:t>
            </a:r>
            <a:r>
              <a:rPr lang="el-GR" sz="2800" dirty="0" smtClean="0"/>
              <a:t> ε</a:t>
            </a:r>
            <a:r>
              <a:rPr lang="en-IN" sz="2800" dirty="0" smtClean="0"/>
              <a:t>[2y + 							2y</a:t>
            </a:r>
            <a:r>
              <a:rPr lang="en-IN" sz="2800" baseline="30000" dirty="0" smtClean="0"/>
              <a:t>3</a:t>
            </a:r>
            <a:r>
              <a:rPr lang="en-IN" sz="2800" dirty="0" smtClean="0"/>
              <a:t>/3+2y</a:t>
            </a:r>
            <a:r>
              <a:rPr lang="en-IN" sz="2800" baseline="30000" dirty="0" smtClean="0"/>
              <a:t>5</a:t>
            </a:r>
            <a:r>
              <a:rPr lang="en-IN" sz="2800" dirty="0" smtClean="0"/>
              <a:t>/5+2y</a:t>
            </a:r>
            <a:r>
              <a:rPr lang="en-IN" sz="2800" baseline="30000" dirty="0" smtClean="0"/>
              <a:t>7</a:t>
            </a:r>
            <a:r>
              <a:rPr lang="en-IN" sz="2800" dirty="0" smtClean="0"/>
              <a:t>/7...]</a:t>
            </a:r>
          </a:p>
          <a:p>
            <a:pPr>
              <a:buNone/>
            </a:pPr>
            <a:r>
              <a:rPr lang="en-IN" sz="2800" dirty="0" smtClean="0"/>
              <a:t>= -Py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 [1+ y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/2+ y</a:t>
            </a:r>
            <a:r>
              <a:rPr lang="en-IN" sz="2800" baseline="30000" dirty="0" smtClean="0"/>
              <a:t>4</a:t>
            </a:r>
            <a:r>
              <a:rPr lang="en-IN" sz="2800" dirty="0" smtClean="0"/>
              <a:t>/3+ y</a:t>
            </a:r>
            <a:r>
              <a:rPr lang="en-IN" sz="2800" baseline="30000" dirty="0" smtClean="0"/>
              <a:t>6</a:t>
            </a:r>
            <a:r>
              <a:rPr lang="en-IN" sz="2800" dirty="0" smtClean="0"/>
              <a:t>/4...] </a:t>
            </a:r>
          </a:p>
          <a:p>
            <a:pPr>
              <a:buNone/>
            </a:pPr>
            <a:r>
              <a:rPr lang="en-IN" sz="2800" dirty="0" smtClean="0"/>
              <a:t> 	     +</a:t>
            </a:r>
            <a:r>
              <a:rPr lang="el-GR" sz="2800" dirty="0" smtClean="0"/>
              <a:t> </a:t>
            </a:r>
            <a:r>
              <a:rPr lang="en-IN" sz="2800" dirty="0" smtClean="0"/>
              <a:t>Py</a:t>
            </a:r>
            <a:r>
              <a:rPr lang="en-IN" sz="2800" baseline="30000" dirty="0" smtClean="0"/>
              <a:t>2 </a:t>
            </a:r>
            <a:r>
              <a:rPr lang="en-IN" sz="2800" dirty="0" smtClean="0"/>
              <a:t>[2 + 2y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/3+ 2y</a:t>
            </a:r>
            <a:r>
              <a:rPr lang="en-IN" sz="2800" baseline="30000" dirty="0" smtClean="0"/>
              <a:t>4</a:t>
            </a:r>
            <a:r>
              <a:rPr lang="en-IN" sz="2800" dirty="0" smtClean="0"/>
              <a:t>/5+ 2y</a:t>
            </a:r>
            <a:r>
              <a:rPr lang="en-IN" sz="2800" baseline="30000" dirty="0" smtClean="0"/>
              <a:t>6</a:t>
            </a:r>
            <a:r>
              <a:rPr lang="en-IN" sz="2800" dirty="0" smtClean="0"/>
              <a:t>/7...]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755576" y="2420888"/>
            <a:ext cx="6336704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400" dirty="0" smtClean="0">
                <a:solidFill>
                  <a:schemeClr val="tx1"/>
                </a:solidFill>
              </a:rPr>
              <a:t>log (1+x) = x – x</a:t>
            </a:r>
            <a:r>
              <a:rPr lang="en-IN" sz="2400" baseline="30000" dirty="0" smtClean="0">
                <a:solidFill>
                  <a:schemeClr val="tx1"/>
                </a:solidFill>
              </a:rPr>
              <a:t>2</a:t>
            </a:r>
            <a:r>
              <a:rPr lang="en-IN" sz="2400" dirty="0" smtClean="0">
                <a:solidFill>
                  <a:schemeClr val="tx1"/>
                </a:solidFill>
              </a:rPr>
              <a:t>/2 + x</a:t>
            </a:r>
            <a:r>
              <a:rPr lang="en-IN" sz="2400" baseline="30000" dirty="0" smtClean="0">
                <a:solidFill>
                  <a:schemeClr val="tx1"/>
                </a:solidFill>
              </a:rPr>
              <a:t>3</a:t>
            </a:r>
            <a:r>
              <a:rPr lang="en-IN" sz="2400" dirty="0" smtClean="0">
                <a:solidFill>
                  <a:schemeClr val="tx1"/>
                </a:solidFill>
              </a:rPr>
              <a:t>/3 – x</a:t>
            </a:r>
            <a:r>
              <a:rPr lang="en-IN" sz="2400" baseline="30000" dirty="0" smtClean="0">
                <a:solidFill>
                  <a:schemeClr val="tx1"/>
                </a:solidFill>
              </a:rPr>
              <a:t>4</a:t>
            </a:r>
            <a:r>
              <a:rPr lang="en-IN" sz="2400" dirty="0" smtClean="0">
                <a:solidFill>
                  <a:schemeClr val="tx1"/>
                </a:solidFill>
              </a:rPr>
              <a:t>/4+ ..    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log ((1+x)/(1-x)) = 2x +2x</a:t>
            </a:r>
            <a:r>
              <a:rPr lang="en-IN" sz="2400" baseline="30000" dirty="0" smtClean="0">
                <a:solidFill>
                  <a:schemeClr val="tx1"/>
                </a:solidFill>
              </a:rPr>
              <a:t>3</a:t>
            </a:r>
            <a:r>
              <a:rPr lang="en-IN" sz="2400" dirty="0" smtClean="0">
                <a:solidFill>
                  <a:schemeClr val="tx1"/>
                </a:solidFill>
              </a:rPr>
              <a:t>/3+2x</a:t>
            </a:r>
            <a:r>
              <a:rPr lang="en-IN" sz="2400" baseline="30000" dirty="0" smtClean="0">
                <a:solidFill>
                  <a:schemeClr val="tx1"/>
                </a:solidFill>
              </a:rPr>
              <a:t>5</a:t>
            </a:r>
            <a:r>
              <a:rPr lang="en-IN" sz="2400" dirty="0" smtClean="0">
                <a:solidFill>
                  <a:schemeClr val="tx1"/>
                </a:solidFill>
              </a:rPr>
              <a:t>/5+2x</a:t>
            </a:r>
            <a:r>
              <a:rPr lang="en-IN" sz="2400" baseline="30000" dirty="0" smtClean="0">
                <a:solidFill>
                  <a:schemeClr val="tx1"/>
                </a:solidFill>
              </a:rPr>
              <a:t>7</a:t>
            </a:r>
            <a:r>
              <a:rPr lang="en-IN" sz="2400" dirty="0" smtClean="0">
                <a:solidFill>
                  <a:schemeClr val="tx1"/>
                </a:solidFill>
              </a:rPr>
              <a:t>/7+..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60232" y="4653136"/>
            <a:ext cx="20724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i="1" dirty="0" smtClean="0"/>
              <a:t>...substitute </a:t>
            </a:r>
            <a:r>
              <a:rPr lang="el-GR" sz="2000" i="1" dirty="0" smtClean="0"/>
              <a:t>ε</a:t>
            </a:r>
            <a:r>
              <a:rPr lang="en-IN" sz="2000" i="1" dirty="0" smtClean="0"/>
              <a:t> = </a:t>
            </a:r>
            <a:r>
              <a:rPr lang="en-IN" sz="2000" i="1" dirty="0" err="1" smtClean="0"/>
              <a:t>Py</a:t>
            </a:r>
            <a:endParaRPr lang="en-IN" sz="1400" i="1" dirty="0"/>
          </a:p>
        </p:txBody>
      </p:sp>
      <p:sp>
        <p:nvSpPr>
          <p:cNvPr id="8" name="Rectangle 7"/>
          <p:cNvSpPr/>
          <p:nvPr/>
        </p:nvSpPr>
        <p:spPr>
          <a:xfrm>
            <a:off x="467544" y="5445224"/>
            <a:ext cx="8064896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400" dirty="0" smtClean="0">
                <a:solidFill>
                  <a:schemeClr val="tx1"/>
                </a:solidFill>
              </a:rPr>
              <a:t>When we compare the above statement term by term, (1..2), (1/2.. 2/3), (1/3...2/5).. Etc., we see that the above value is &gt; 0. i.e. </a:t>
            </a:r>
            <a:r>
              <a:rPr lang="en-IN" sz="2400" dirty="0" err="1" smtClean="0">
                <a:solidFill>
                  <a:schemeClr val="tx1"/>
                </a:solidFill>
              </a:rPr>
              <a:t>Eu</a:t>
            </a:r>
            <a:r>
              <a:rPr lang="en-IN" sz="2400" dirty="0" smtClean="0">
                <a:solidFill>
                  <a:schemeClr val="tx1"/>
                </a:solidFill>
              </a:rPr>
              <a:t> – Ed &gt; 0. </a:t>
            </a:r>
            <a:r>
              <a:rPr lang="en-IN" sz="2400" b="1" i="1" dirty="0" smtClean="0">
                <a:solidFill>
                  <a:schemeClr val="tx1"/>
                </a:solidFill>
              </a:rPr>
              <a:t>i.e. </a:t>
            </a:r>
            <a:r>
              <a:rPr lang="en-IN" sz="2400" b="1" i="1" dirty="0" err="1" smtClean="0">
                <a:solidFill>
                  <a:schemeClr val="tx1"/>
                </a:solidFill>
              </a:rPr>
              <a:t>Eu</a:t>
            </a:r>
            <a:r>
              <a:rPr lang="en-IN" sz="2400" b="1" i="1" dirty="0" smtClean="0">
                <a:solidFill>
                  <a:schemeClr val="tx1"/>
                </a:solidFill>
              </a:rPr>
              <a:t> &gt; Ed</a:t>
            </a:r>
            <a:endParaRPr lang="en-IN" sz="2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2 (1/...)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smtClean="0"/>
              <a:t>Identity</a:t>
            </a:r>
            <a:r>
              <a:rPr lang="en-IN" dirty="0" smtClean="0"/>
              <a:t>:   for </a:t>
            </a:r>
            <a:r>
              <a:rPr lang="en-IN" dirty="0" err="1" smtClean="0"/>
              <a:t>x,y</a:t>
            </a:r>
            <a:r>
              <a:rPr lang="en-IN" dirty="0" smtClean="0"/>
              <a:t> &gt; 0</a:t>
            </a:r>
          </a:p>
          <a:p>
            <a:pPr>
              <a:buNone/>
            </a:pPr>
            <a:r>
              <a:rPr lang="en-IN" dirty="0" smtClean="0"/>
              <a:t>           y – </a:t>
            </a:r>
            <a:r>
              <a:rPr lang="en-IN" dirty="0" err="1" smtClean="0"/>
              <a:t>ylog</a:t>
            </a:r>
            <a:r>
              <a:rPr lang="en-IN" dirty="0" smtClean="0"/>
              <a:t> y &lt;= x – </a:t>
            </a:r>
            <a:r>
              <a:rPr lang="en-IN" dirty="0" err="1" smtClean="0"/>
              <a:t>ylog</a:t>
            </a:r>
            <a:r>
              <a:rPr lang="en-IN" dirty="0" smtClean="0"/>
              <a:t> x</a:t>
            </a:r>
          </a:p>
          <a:p>
            <a:pPr>
              <a:buNone/>
            </a:pPr>
            <a:r>
              <a:rPr lang="en-IN" u="sng" dirty="0" smtClean="0"/>
              <a:t>Proof</a:t>
            </a:r>
            <a:r>
              <a:rPr lang="en-IN" dirty="0" smtClean="0"/>
              <a:t>:    log t &lt;= log t -1</a:t>
            </a:r>
          </a:p>
          <a:p>
            <a:pPr>
              <a:buNone/>
            </a:pPr>
            <a:r>
              <a:rPr lang="en-IN" dirty="0" smtClean="0"/>
              <a:t>Put t = (x/y) .            log (x/y) &lt;= (x/y) – 1</a:t>
            </a:r>
          </a:p>
          <a:p>
            <a:pPr>
              <a:buNone/>
            </a:pPr>
            <a:r>
              <a:rPr lang="en-IN" dirty="0" smtClean="0"/>
              <a:t>                         i.e.   log x -  log y &lt;= (x-y)/y</a:t>
            </a:r>
          </a:p>
          <a:p>
            <a:pPr>
              <a:buNone/>
            </a:pPr>
            <a:r>
              <a:rPr lang="en-IN" dirty="0" smtClean="0"/>
              <a:t>                         i.e.   y log x – y log y &lt;= x – y</a:t>
            </a:r>
          </a:p>
          <a:p>
            <a:pPr>
              <a:buNone/>
            </a:pPr>
            <a:r>
              <a:rPr lang="en-IN" dirty="0" smtClean="0"/>
              <a:t>                         i.e. </a:t>
            </a:r>
            <a:r>
              <a:rPr lang="en-IN" i="1" dirty="0" smtClean="0"/>
              <a:t>y – y log y &lt;= x – y log x</a:t>
            </a:r>
            <a:endParaRPr lang="en-IN" i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2 (2/...)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</a:t>
            </a:r>
            <a:r>
              <a:rPr lang="en-IN" baseline="-25000" dirty="0" smtClean="0"/>
              <a:t>1</a:t>
            </a:r>
            <a:r>
              <a:rPr lang="en-IN" dirty="0" smtClean="0"/>
              <a:t>, p</a:t>
            </a:r>
            <a:r>
              <a:rPr lang="en-IN" baseline="-25000" dirty="0" smtClean="0"/>
              <a:t>2</a:t>
            </a:r>
            <a:r>
              <a:rPr lang="en-IN" dirty="0" smtClean="0"/>
              <a:t>.... p</a:t>
            </a:r>
            <a:r>
              <a:rPr lang="en-IN" baseline="-25000" dirty="0" smtClean="0"/>
              <a:t>m</a:t>
            </a:r>
            <a:r>
              <a:rPr lang="en-IN" dirty="0" smtClean="0"/>
              <a:t> = 1/M      .............. Uniform</a:t>
            </a:r>
          </a:p>
          <a:p>
            <a:pPr>
              <a:buNone/>
            </a:pPr>
            <a:r>
              <a:rPr lang="en-IN" dirty="0" smtClean="0"/>
              <a:t>q</a:t>
            </a:r>
            <a:r>
              <a:rPr lang="en-IN" baseline="-25000" dirty="0" smtClean="0"/>
              <a:t>1</a:t>
            </a:r>
            <a:r>
              <a:rPr lang="en-IN" dirty="0" smtClean="0"/>
              <a:t>, q</a:t>
            </a:r>
            <a:r>
              <a:rPr lang="en-IN" baseline="-25000" dirty="0" smtClean="0"/>
              <a:t>2</a:t>
            </a:r>
            <a:r>
              <a:rPr lang="en-IN" dirty="0" smtClean="0"/>
              <a:t>...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m</a:t>
            </a:r>
            <a:r>
              <a:rPr lang="en-IN" dirty="0" smtClean="0"/>
              <a:t> ............... Perturbed distribution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err="1" smtClean="0"/>
              <a:t>qi</a:t>
            </a:r>
            <a:r>
              <a:rPr lang="en-IN" baseline="-25000" dirty="0" smtClean="0"/>
              <a:t> </a:t>
            </a:r>
            <a:r>
              <a:rPr lang="en-IN" dirty="0" smtClean="0"/>
              <a:t>–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r>
              <a:rPr lang="en-IN" dirty="0" smtClean="0"/>
              <a:t> log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r>
              <a:rPr lang="en-IN" dirty="0" smtClean="0"/>
              <a:t> &lt;= p</a:t>
            </a:r>
            <a:r>
              <a:rPr lang="en-IN" baseline="-25000" dirty="0" smtClean="0"/>
              <a:t>i</a:t>
            </a:r>
            <a:r>
              <a:rPr lang="en-IN" dirty="0" smtClean="0"/>
              <a:t> -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r>
              <a:rPr lang="en-IN" dirty="0" smtClean="0"/>
              <a:t> log p</a:t>
            </a:r>
            <a:r>
              <a:rPr lang="en-IN" baseline="-25000" dirty="0" smtClean="0"/>
              <a:t>i</a:t>
            </a:r>
            <a:r>
              <a:rPr lang="en-IN" dirty="0" smtClean="0"/>
              <a:t> </a:t>
            </a: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take sum over </a:t>
            </a:r>
            <a:r>
              <a:rPr lang="en-IN" sz="2400" dirty="0" err="1" smtClean="0"/>
              <a:t>i</a:t>
            </a:r>
            <a:r>
              <a:rPr lang="en-IN" sz="2400" dirty="0" smtClean="0"/>
              <a:t> = 1....m,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899592" y="2852936"/>
            <a:ext cx="6264696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smtClean="0">
                <a:solidFill>
                  <a:schemeClr val="tx1"/>
                </a:solidFill>
              </a:rPr>
              <a:t> We put x = p, y= q in    y – </a:t>
            </a:r>
            <a:r>
              <a:rPr lang="en-IN" sz="2400" dirty="0" err="1" smtClean="0">
                <a:solidFill>
                  <a:schemeClr val="tx1"/>
                </a:solidFill>
              </a:rPr>
              <a:t>ylog</a:t>
            </a:r>
            <a:r>
              <a:rPr lang="en-IN" sz="2400" dirty="0" smtClean="0">
                <a:solidFill>
                  <a:schemeClr val="tx1"/>
                </a:solidFill>
              </a:rPr>
              <a:t> y &lt;= x – </a:t>
            </a:r>
            <a:r>
              <a:rPr lang="en-IN" sz="2400" dirty="0" err="1" smtClean="0">
                <a:solidFill>
                  <a:schemeClr val="tx1"/>
                </a:solidFill>
              </a:rPr>
              <a:t>ylog</a:t>
            </a:r>
            <a:r>
              <a:rPr lang="en-IN" sz="2400" dirty="0" smtClean="0">
                <a:solidFill>
                  <a:schemeClr val="tx1"/>
                </a:solidFill>
              </a:rPr>
              <a:t> x</a:t>
            </a:r>
            <a:endParaRPr lang="en-IN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4437112"/>
            <a:ext cx="4979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dirty="0" smtClean="0"/>
              <a:t>Σ 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baseline="-25000" dirty="0" smtClean="0"/>
              <a:t> </a:t>
            </a:r>
            <a:r>
              <a:rPr lang="en-IN" sz="2800" dirty="0" smtClean="0"/>
              <a:t>– </a:t>
            </a:r>
            <a:r>
              <a:rPr lang="el-GR" sz="2800" dirty="0" smtClean="0"/>
              <a:t>Σ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log 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&lt;=</a:t>
            </a:r>
            <a:r>
              <a:rPr lang="el-GR" sz="2800" dirty="0" smtClean="0"/>
              <a:t> Σ</a:t>
            </a:r>
            <a:r>
              <a:rPr lang="en-IN" sz="2800" dirty="0" smtClean="0"/>
              <a:t> p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- </a:t>
            </a:r>
            <a:r>
              <a:rPr lang="el-GR" sz="2800" dirty="0" smtClean="0"/>
              <a:t>Σ 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log p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</a:t>
            </a:r>
            <a:endParaRPr lang="en-IN" sz="2800" dirty="0"/>
          </a:p>
        </p:txBody>
      </p:sp>
      <p:sp>
        <p:nvSpPr>
          <p:cNvPr id="7" name="Rectangle 6"/>
          <p:cNvSpPr/>
          <p:nvPr/>
        </p:nvSpPr>
        <p:spPr>
          <a:xfrm>
            <a:off x="827584" y="4941168"/>
            <a:ext cx="2864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i="1" dirty="0" smtClean="0"/>
              <a:t>But, </a:t>
            </a:r>
            <a:r>
              <a:rPr lang="el-GR" sz="2400" i="1" dirty="0" smtClean="0"/>
              <a:t>Σ </a:t>
            </a:r>
            <a:r>
              <a:rPr lang="en-IN" sz="2400" i="1" dirty="0" err="1" smtClean="0"/>
              <a:t>q</a:t>
            </a:r>
            <a:r>
              <a:rPr lang="en-IN" sz="2400" i="1" baseline="-25000" dirty="0" err="1" smtClean="0"/>
              <a:t>i</a:t>
            </a:r>
            <a:r>
              <a:rPr lang="en-IN" sz="2400" i="1" baseline="-25000" dirty="0" smtClean="0"/>
              <a:t> </a:t>
            </a:r>
            <a:r>
              <a:rPr lang="en-IN" sz="2400" i="1" dirty="0" smtClean="0"/>
              <a:t>= 1 &amp; </a:t>
            </a:r>
            <a:r>
              <a:rPr lang="el-GR" sz="2400" i="1" dirty="0" smtClean="0"/>
              <a:t>Σ </a:t>
            </a:r>
            <a:r>
              <a:rPr lang="en-IN" sz="2400" i="1" dirty="0" smtClean="0"/>
              <a:t>p</a:t>
            </a:r>
            <a:r>
              <a:rPr lang="en-IN" sz="2400" i="1" baseline="-25000" dirty="0" smtClean="0"/>
              <a:t>i </a:t>
            </a:r>
            <a:r>
              <a:rPr lang="en-IN" sz="2400" i="1" dirty="0" smtClean="0"/>
              <a:t>= 1 </a:t>
            </a:r>
            <a:endParaRPr lang="en-IN" sz="2400" i="1" dirty="0"/>
          </a:p>
        </p:txBody>
      </p:sp>
      <p:sp>
        <p:nvSpPr>
          <p:cNvPr id="8" name="Rectangle 7"/>
          <p:cNvSpPr/>
          <p:nvPr/>
        </p:nvSpPr>
        <p:spPr>
          <a:xfrm>
            <a:off x="467544" y="5445224"/>
            <a:ext cx="4333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 smtClean="0"/>
              <a:t>1– </a:t>
            </a:r>
            <a:r>
              <a:rPr lang="el-GR" sz="2800" dirty="0" smtClean="0"/>
              <a:t>Σ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log 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&lt;=</a:t>
            </a:r>
            <a:r>
              <a:rPr lang="el-GR" sz="2800" dirty="0" smtClean="0"/>
              <a:t> </a:t>
            </a:r>
            <a:r>
              <a:rPr lang="en-IN" sz="2800" dirty="0" smtClean="0"/>
              <a:t>1 + log M </a:t>
            </a:r>
            <a:r>
              <a:rPr lang="el-GR" sz="2800" dirty="0" smtClean="0"/>
              <a:t>Σ </a:t>
            </a:r>
            <a:r>
              <a:rPr lang="en-IN" sz="2800" dirty="0" err="1" smtClean="0"/>
              <a:t>q</a:t>
            </a:r>
            <a:r>
              <a:rPr lang="en-IN" sz="2800" baseline="-25000" dirty="0" err="1" smtClean="0"/>
              <a:t>i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467544" y="6021288"/>
            <a:ext cx="29461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 smtClean="0"/>
              <a:t>1 + Ed &lt;=</a:t>
            </a:r>
            <a:r>
              <a:rPr lang="el-GR" sz="2800" dirty="0" smtClean="0"/>
              <a:t> </a:t>
            </a:r>
            <a:r>
              <a:rPr lang="en-IN" sz="2800" dirty="0" smtClean="0"/>
              <a:t>1 + log M</a:t>
            </a:r>
            <a:endParaRPr lang="en-IN" sz="2800" dirty="0"/>
          </a:p>
        </p:txBody>
      </p:sp>
      <p:sp>
        <p:nvSpPr>
          <p:cNvPr id="10" name="Rectangle 9"/>
          <p:cNvSpPr/>
          <p:nvPr/>
        </p:nvSpPr>
        <p:spPr>
          <a:xfrm>
            <a:off x="5868144" y="4221088"/>
            <a:ext cx="24813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 smtClean="0"/>
              <a:t>1 + Ed &lt;=</a:t>
            </a:r>
            <a:r>
              <a:rPr lang="el-GR" sz="2800" dirty="0" smtClean="0"/>
              <a:t> </a:t>
            </a:r>
            <a:r>
              <a:rPr lang="en-IN" sz="2800" dirty="0" smtClean="0"/>
              <a:t>1 + </a:t>
            </a:r>
            <a:r>
              <a:rPr lang="en-IN" sz="2800" dirty="0" err="1" smtClean="0"/>
              <a:t>Eu</a:t>
            </a:r>
            <a:endParaRPr lang="en-IN" sz="2800" dirty="0"/>
          </a:p>
        </p:txBody>
      </p:sp>
      <p:sp>
        <p:nvSpPr>
          <p:cNvPr id="11" name="Rectangle 10"/>
          <p:cNvSpPr/>
          <p:nvPr/>
        </p:nvSpPr>
        <p:spPr>
          <a:xfrm>
            <a:off x="6012160" y="4797152"/>
            <a:ext cx="1429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 err="1" smtClean="0"/>
              <a:t>Eu</a:t>
            </a:r>
            <a:r>
              <a:rPr lang="en-IN" sz="2800" b="1" dirty="0" smtClean="0"/>
              <a:t> &gt;= Ed</a:t>
            </a:r>
            <a:endParaRPr lang="en-IN" sz="2800" b="1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7308304" y="4005064"/>
            <a:ext cx="21602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012160" y="4077072"/>
            <a:ext cx="216024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508104" y="3573016"/>
            <a:ext cx="0" cy="29523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Conclusion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We showed today that there is a “reduction” in entropy when data is observed.</a:t>
            </a:r>
          </a:p>
          <a:p>
            <a:endParaRPr lang="en-IN" dirty="0" smtClean="0"/>
          </a:p>
          <a:p>
            <a:r>
              <a:rPr lang="en-IN" dirty="0" smtClean="0"/>
              <a:t>We showed two proofs: the first is more intuitive but long; the second is simpler.</a:t>
            </a:r>
            <a:endParaRPr lang="en-IN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4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08648"/>
            <a:ext cx="6400800" cy="1752600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25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March, 2015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Calculating probability from data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Suppose in X: x</a:t>
            </a:r>
            <a:r>
              <a:rPr lang="en-IN" baseline="-25000" dirty="0" smtClean="0"/>
              <a:t>1</a:t>
            </a:r>
            <a:r>
              <a:rPr lang="en-IN" dirty="0" smtClean="0"/>
              <a:t>, x</a:t>
            </a:r>
            <a:r>
              <a:rPr lang="en-IN" baseline="-25000" dirty="0" smtClean="0"/>
              <a:t>2</a:t>
            </a:r>
            <a:r>
              <a:rPr lang="en-IN" dirty="0" smtClean="0"/>
              <a:t>, x</a:t>
            </a:r>
            <a:r>
              <a:rPr lang="en-IN" baseline="-25000" dirty="0" smtClean="0"/>
              <a:t>3</a:t>
            </a:r>
            <a:r>
              <a:rPr lang="en-IN" dirty="0" smtClean="0"/>
              <a:t>.... </a:t>
            </a:r>
            <a:r>
              <a:rPr lang="en-IN" dirty="0" err="1" smtClean="0"/>
              <a:t>x</a:t>
            </a:r>
            <a:r>
              <a:rPr lang="en-IN" baseline="-25000" dirty="0" err="1" smtClean="0"/>
              <a:t>m</a:t>
            </a:r>
            <a:r>
              <a:rPr lang="en-IN" dirty="0" smtClean="0"/>
              <a:t> (m observations), </a:t>
            </a:r>
          </a:p>
          <a:p>
            <a:pPr>
              <a:buNone/>
            </a:pPr>
            <a:r>
              <a:rPr lang="en-IN" dirty="0"/>
              <a:t>	</a:t>
            </a:r>
            <a:r>
              <a:rPr lang="en-IN" dirty="0" smtClean="0"/>
              <a:t>		</a:t>
            </a:r>
            <a:r>
              <a:rPr lang="en-IN" dirty="0" err="1" smtClean="0"/>
              <a:t>a</a:t>
            </a:r>
            <a:r>
              <a:rPr lang="en-IN" baseline="-25000" dirty="0" err="1" smtClean="0"/>
              <a:t>i</a:t>
            </a:r>
            <a:r>
              <a:rPr lang="en-IN" dirty="0" smtClean="0"/>
              <a:t> occurs  f(</a:t>
            </a:r>
            <a:r>
              <a:rPr lang="en-IN" dirty="0" err="1" smtClean="0"/>
              <a:t>a</a:t>
            </a:r>
            <a:r>
              <a:rPr lang="en-IN" baseline="-25000" dirty="0" err="1" smtClean="0"/>
              <a:t>i</a:t>
            </a:r>
            <a:r>
              <a:rPr lang="en-IN" dirty="0" smtClean="0"/>
              <a:t>) =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/>
              <a:t> </a:t>
            </a:r>
            <a:r>
              <a:rPr lang="en-IN" dirty="0" smtClean="0"/>
              <a:t>times</a:t>
            </a:r>
            <a:endParaRPr lang="en-IN" baseline="-25000" dirty="0" smtClean="0"/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e.g. Dice: If outcomes are 1 1 2 3 1 5 3 4 2 1</a:t>
            </a:r>
          </a:p>
          <a:p>
            <a:pPr>
              <a:buNone/>
            </a:pPr>
            <a:r>
              <a:rPr lang="en-IN" dirty="0" smtClean="0"/>
              <a:t>F(1) = 4, f(2) = 2, f(3) = 2, f(4) = 1, f(5) = 1, f(6)=0 and m = 10</a:t>
            </a:r>
            <a:endParaRPr lang="en-IN" dirty="0"/>
          </a:p>
          <a:p>
            <a:pPr>
              <a:buNone/>
            </a:pPr>
            <a:r>
              <a:rPr lang="en-IN" dirty="0" smtClean="0"/>
              <a:t>Hence, P</a:t>
            </a:r>
            <a:r>
              <a:rPr lang="en-IN" baseline="-25000" dirty="0" smtClean="0"/>
              <a:t>1</a:t>
            </a:r>
            <a:r>
              <a:rPr lang="en-IN" dirty="0" smtClean="0"/>
              <a:t> = 4/10, P</a:t>
            </a:r>
            <a:r>
              <a:rPr lang="en-IN" baseline="-25000" dirty="0" smtClean="0"/>
              <a:t>2</a:t>
            </a:r>
            <a:r>
              <a:rPr lang="en-IN" dirty="0" smtClean="0"/>
              <a:t>=2/10, P</a:t>
            </a:r>
            <a:r>
              <a:rPr lang="en-IN" baseline="-25000" dirty="0" smtClean="0"/>
              <a:t>3</a:t>
            </a:r>
            <a:r>
              <a:rPr lang="en-IN" dirty="0" smtClean="0"/>
              <a:t>=2/10, P</a:t>
            </a:r>
            <a:r>
              <a:rPr lang="en-IN" baseline="-25000" dirty="0" smtClean="0"/>
              <a:t>4</a:t>
            </a:r>
            <a:r>
              <a:rPr lang="en-IN" dirty="0" smtClean="0"/>
              <a:t>=1/10, P</a:t>
            </a:r>
            <a:r>
              <a:rPr lang="en-IN" baseline="-25000" dirty="0" smtClean="0"/>
              <a:t>5</a:t>
            </a:r>
            <a:r>
              <a:rPr lang="en-IN" dirty="0" smtClean="0"/>
              <a:t>=1/10, P</a:t>
            </a:r>
            <a:r>
              <a:rPr lang="en-IN" baseline="-25000" dirty="0" smtClean="0"/>
              <a:t>6</a:t>
            </a:r>
            <a:r>
              <a:rPr lang="en-IN" dirty="0" smtClean="0"/>
              <a:t>=1/10</a:t>
            </a:r>
            <a:endParaRPr lang="en-IN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A uniform distribution and any pd 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43013" y="2204864"/>
            <a:ext cx="1798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Uniform, 1/n</a:t>
            </a:r>
            <a:endParaRPr lang="en-IN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44208" y="3861048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</a:t>
            </a:r>
            <a:endParaRPr lang="en-IN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7544" y="5085184"/>
            <a:ext cx="78382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Let us now compute relative entropy / KLD between </a:t>
            </a:r>
          </a:p>
          <a:p>
            <a:r>
              <a:rPr lang="en-IN" sz="2800" dirty="0" smtClean="0"/>
              <a:t>these two vectors.</a:t>
            </a:r>
            <a:endParaRPr lang="en-IN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Relative entropy between two non-negative vectors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P: &lt;p1 p2 ... </a:t>
            </a:r>
            <a:r>
              <a:rPr lang="en-IN" dirty="0" err="1" smtClean="0"/>
              <a:t>pn</a:t>
            </a:r>
            <a:r>
              <a:rPr lang="en-IN" dirty="0" smtClean="0"/>
              <a:t>&gt;, Q: &lt;q1 q2 ... </a:t>
            </a:r>
            <a:r>
              <a:rPr lang="en-IN" dirty="0" err="1" smtClean="0"/>
              <a:t>qn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D(P||Q) =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log (p</a:t>
            </a:r>
            <a:r>
              <a:rPr lang="en-IN" baseline="-25000" dirty="0" smtClean="0"/>
              <a:t>i</a:t>
            </a:r>
            <a:r>
              <a:rPr lang="en-IN" dirty="0" smtClean="0"/>
              <a:t> /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r>
              <a:rPr lang="en-IN" dirty="0" smtClean="0"/>
              <a:t>)  -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+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267744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292080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516216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6216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234888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tx2"/>
                </a:solidFill>
              </a:rPr>
              <a:t>KL Divergence or relative entropy </a:t>
            </a:r>
            <a:r>
              <a:rPr lang="en-IN" dirty="0" smtClean="0"/>
              <a:t>between the two vectors is defined as: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899592" y="4581128"/>
            <a:ext cx="5960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&amp; D(P||Q) &gt;= 0</a:t>
            </a:r>
          </a:p>
          <a:p>
            <a:endParaRPr lang="en-IN" sz="3200" dirty="0" smtClean="0"/>
          </a:p>
          <a:p>
            <a:r>
              <a:rPr lang="en-IN" sz="3200" dirty="0" smtClean="0"/>
              <a:t>&amp; D(P||Q) = 0  occurs, when p</a:t>
            </a:r>
            <a:r>
              <a:rPr lang="en-IN" sz="3200" baseline="-25000" dirty="0" smtClean="0"/>
              <a:t>i</a:t>
            </a:r>
            <a:r>
              <a:rPr lang="en-IN" sz="3200" dirty="0" smtClean="0"/>
              <a:t> = </a:t>
            </a:r>
            <a:r>
              <a:rPr lang="en-IN" sz="3200" dirty="0" err="1" smtClean="0"/>
              <a:t>q</a:t>
            </a:r>
            <a:r>
              <a:rPr lang="en-IN" sz="3200" baseline="-25000" dirty="0" err="1" smtClean="0"/>
              <a:t>i</a:t>
            </a:r>
            <a:endParaRPr lang="en-IN" sz="3200" baseline="-250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Relative entropy between uniform distribution and any </a:t>
            </a:r>
            <a:r>
              <a:rPr lang="en-IN" b="1" dirty="0" err="1" smtClean="0"/>
              <a:t>p.d</a:t>
            </a:r>
            <a:r>
              <a:rPr lang="en-IN" b="1" dirty="0" smtClean="0"/>
              <a:t>. p</a:t>
            </a:r>
            <a:endParaRPr lang="en-IN" b="1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D(P||1/n) =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log (p</a:t>
            </a:r>
            <a:r>
              <a:rPr lang="en-IN" baseline="-25000" dirty="0" smtClean="0"/>
              <a:t>i</a:t>
            </a:r>
            <a:r>
              <a:rPr lang="en-IN" dirty="0" smtClean="0"/>
              <a:t> /(1/n))  -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+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(1/n)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= </a:t>
            </a:r>
            <a:r>
              <a:rPr lang="el-GR" sz="36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smtClean="0"/>
              <a:t>p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log p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+ </a:t>
            </a:r>
            <a:r>
              <a:rPr lang="el-GR" sz="36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smtClean="0"/>
              <a:t>p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log n  - 1 + 1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= - E(P) + log n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2555776" y="242088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2555776" y="155679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156176" y="234888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156176" y="1484784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7380312" y="2348880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380312" y="1484784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4355976" y="3501008"/>
            <a:ext cx="144016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932040" y="3501008"/>
            <a:ext cx="144016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691680" y="5877272"/>
            <a:ext cx="4896544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D(P || 1/n ) = - E(P) + log n</a:t>
            </a:r>
            <a:endParaRPr lang="en-IN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Relation between entropy of a pd and its relative entropy with uniform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61048"/>
            <a:ext cx="8219256" cy="226511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dirty="0" smtClean="0"/>
              <a:t>This shows that, if we maximize entropy P, we minimize relative entropy with respect to uniform distribution.</a:t>
            </a:r>
          </a:p>
          <a:p>
            <a:pPr>
              <a:buNone/>
            </a:pPr>
            <a:r>
              <a:rPr lang="en-IN" u="sng" dirty="0" smtClean="0"/>
              <a:t>Conclusion:</a:t>
            </a:r>
            <a:r>
              <a:rPr lang="en-IN" dirty="0" smtClean="0"/>
              <a:t> The probability distribution found by maximizing entropy is the distribution with least KLD (relative entropy) from uniform distribution.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35696" y="1556792"/>
            <a:ext cx="4896544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D(P || 1/n ) = - E(P) + log n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15616" y="2204864"/>
            <a:ext cx="6192688" cy="95410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err="1" smtClean="0"/>
              <a:t>argmin</a:t>
            </a:r>
            <a:r>
              <a:rPr lang="en-IN" sz="2800" dirty="0" smtClean="0"/>
              <a:t> D(P || 1/n ) = </a:t>
            </a:r>
            <a:r>
              <a:rPr lang="en-IN" sz="2800" dirty="0" err="1" smtClean="0"/>
              <a:t>argmax</a:t>
            </a:r>
            <a:r>
              <a:rPr lang="en-IN" sz="2800" dirty="0" smtClean="0"/>
              <a:t> E(P)</a:t>
            </a:r>
          </a:p>
          <a:p>
            <a:pPr algn="ctr"/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123728" y="2636912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2636912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</a:t>
            </a:r>
            <a:endParaRPr lang="en-IN" sz="24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Digression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What constitutes a valid proof?</a:t>
            </a:r>
          </a:p>
          <a:p>
            <a:pPr>
              <a:buNone/>
            </a:pPr>
            <a:r>
              <a:rPr lang="en-IN" dirty="0" smtClean="0"/>
              <a:t>			  </a:t>
            </a:r>
            <a:r>
              <a:rPr lang="en-IN" b="1" dirty="0" smtClean="0"/>
              <a:t>  Statement </a:t>
            </a:r>
            <a:r>
              <a:rPr lang="en-IN" b="1" i="1" dirty="0" smtClean="0"/>
              <a:t>S</a:t>
            </a:r>
            <a:r>
              <a:rPr lang="en-IN" b="1" dirty="0" smtClean="0"/>
              <a:t>, Path </a:t>
            </a:r>
            <a:r>
              <a:rPr lang="en-IN" b="1" i="1" dirty="0" smtClean="0"/>
              <a:t>P</a:t>
            </a:r>
          </a:p>
          <a:p>
            <a:pPr>
              <a:buNone/>
            </a:pPr>
            <a:endParaRPr lang="en-IN" i="1" dirty="0" smtClean="0"/>
          </a:p>
          <a:p>
            <a:pPr>
              <a:buNone/>
            </a:pPr>
            <a:r>
              <a:rPr lang="en-IN" dirty="0" smtClean="0"/>
              <a:t>The Euclidean distance path may not lead us to proving statement </a:t>
            </a:r>
            <a:r>
              <a:rPr lang="en-IN" i="1" dirty="0" smtClean="0"/>
              <a:t>S.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How statement S can be proven may depend on path P and the choice of axioms.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A uniform distribution and any pd with data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943013" y="2204864"/>
            <a:ext cx="1798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Uniform, 1/n</a:t>
            </a:r>
            <a:endParaRPr lang="en-IN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88224" y="3789040"/>
            <a:ext cx="1715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f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f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...f</a:t>
            </a:r>
            <a:r>
              <a:rPr lang="en-IN" sz="2400" baseline="-25000" dirty="0" smtClean="0"/>
              <a:t>n</a:t>
            </a:r>
            <a:r>
              <a:rPr lang="en-IN" sz="2400" dirty="0" smtClean="0"/>
              <a:t> : F</a:t>
            </a:r>
            <a:endParaRPr lang="en-IN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7544" y="4437112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Now, when we have data (n-</a:t>
            </a:r>
            <a:r>
              <a:rPr lang="en-IN" sz="2800" dirty="0" err="1" smtClean="0"/>
              <a:t>ary</a:t>
            </a:r>
            <a:r>
              <a:rPr lang="en-IN" sz="2800" dirty="0" smtClean="0"/>
              <a:t>) given by frequencies (f</a:t>
            </a:r>
            <a:r>
              <a:rPr lang="en-IN" sz="2800" baseline="-25000" dirty="0" smtClean="0"/>
              <a:t>1</a:t>
            </a:r>
            <a:r>
              <a:rPr lang="en-IN" sz="2800" dirty="0" smtClean="0"/>
              <a:t>, f</a:t>
            </a:r>
            <a:r>
              <a:rPr lang="en-IN" sz="2800" baseline="-25000" dirty="0" smtClean="0"/>
              <a:t>2</a:t>
            </a:r>
            <a:r>
              <a:rPr lang="en-IN" sz="2800" dirty="0" smtClean="0"/>
              <a:t>... f</a:t>
            </a:r>
            <a:r>
              <a:rPr lang="en-IN" sz="2800" baseline="-25000" dirty="0" smtClean="0"/>
              <a:t>n</a:t>
            </a:r>
            <a:r>
              <a:rPr lang="en-IN" sz="2800" dirty="0" smtClean="0"/>
              <a:t>) as shown above.</a:t>
            </a:r>
          </a:p>
          <a:p>
            <a:endParaRPr lang="en-IN" sz="2800" dirty="0" smtClean="0"/>
          </a:p>
          <a:p>
            <a:r>
              <a:rPr lang="en-IN" sz="2800" dirty="0" smtClean="0"/>
              <a:t>Let us now compute relative entropy / KLD between </a:t>
            </a:r>
          </a:p>
          <a:p>
            <a:r>
              <a:rPr lang="en-IN" sz="2800" dirty="0" smtClean="0"/>
              <a:t>these two vectors.</a:t>
            </a:r>
            <a:endParaRPr lang="en-IN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Relative entropy bet. uniform </a:t>
            </a:r>
            <a:br>
              <a:rPr lang="en-IN" b="1" dirty="0" smtClean="0"/>
            </a:br>
            <a:r>
              <a:rPr lang="en-IN" b="1" dirty="0" smtClean="0"/>
              <a:t>and pd 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U: &lt;1/n 1/n .... 1/n&gt; PD: &lt;p</a:t>
            </a:r>
            <a:r>
              <a:rPr lang="en-IN" baseline="-25000" dirty="0" smtClean="0"/>
              <a:t>1</a:t>
            </a:r>
            <a:r>
              <a:rPr lang="en-IN" dirty="0" smtClean="0"/>
              <a:t> p</a:t>
            </a:r>
            <a:r>
              <a:rPr lang="en-IN" baseline="-25000" dirty="0" smtClean="0"/>
              <a:t>2</a:t>
            </a:r>
            <a:r>
              <a:rPr lang="en-IN" dirty="0" smtClean="0"/>
              <a:t> ...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n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D(RF||1/n) = </a:t>
            </a:r>
            <a:r>
              <a:rPr lang="el-GR" sz="6600" dirty="0" smtClean="0"/>
              <a:t>Σ</a:t>
            </a:r>
            <a:r>
              <a:rPr lang="en-IN" dirty="0" smtClean="0"/>
              <a:t>(</a:t>
            </a:r>
            <a:r>
              <a:rPr lang="en-IN" dirty="0" err="1" smtClean="0"/>
              <a:t>fi</a:t>
            </a:r>
            <a:r>
              <a:rPr lang="en-IN" dirty="0" smtClean="0"/>
              <a:t>/m) log(</a:t>
            </a:r>
            <a:r>
              <a:rPr lang="en-IN" dirty="0" err="1" smtClean="0"/>
              <a:t>fi</a:t>
            </a:r>
            <a:r>
              <a:rPr lang="en-IN" dirty="0" smtClean="0"/>
              <a:t>/m)/(1/n))</a:t>
            </a:r>
          </a:p>
          <a:p>
            <a:pPr>
              <a:buNone/>
            </a:pPr>
            <a:r>
              <a:rPr lang="en-IN" dirty="0" smtClean="0"/>
              <a:t>			= - (1/m) </a:t>
            </a:r>
            <a:r>
              <a:rPr lang="el-GR" sz="6600" dirty="0" smtClean="0"/>
              <a:t>Σ</a:t>
            </a:r>
            <a:r>
              <a:rPr lang="en-IN" dirty="0" err="1" smtClean="0"/>
              <a:t>fi</a:t>
            </a:r>
            <a:r>
              <a:rPr lang="en-IN" dirty="0" smtClean="0"/>
              <a:t> log </a:t>
            </a:r>
            <a:r>
              <a:rPr lang="en-IN" dirty="0" err="1" smtClean="0"/>
              <a:t>fi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			= - (1/m) [ log </a:t>
            </a:r>
            <a:r>
              <a:rPr lang="el-GR" sz="5400" dirty="0" smtClean="0"/>
              <a:t>π</a:t>
            </a:r>
            <a:r>
              <a:rPr lang="en-IN" sz="6600" dirty="0" smtClean="0"/>
              <a:t> </a:t>
            </a:r>
            <a:r>
              <a:rPr lang="en-IN" sz="3900" dirty="0" err="1" smtClean="0"/>
              <a:t>Pj</a:t>
            </a:r>
            <a:r>
              <a:rPr lang="en-IN" sz="3900" baseline="30000" dirty="0" err="1" smtClean="0"/>
              <a:t>fj</a:t>
            </a:r>
            <a:r>
              <a:rPr lang="en-IN" sz="3900" baseline="30000" dirty="0" smtClean="0"/>
              <a:t> </a:t>
            </a:r>
            <a:r>
              <a:rPr lang="en-IN" sz="3900" baseline="-25000" dirty="0" smtClean="0"/>
              <a:t>]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2699792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771800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234888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tx2"/>
                </a:solidFill>
              </a:rPr>
              <a:t>KL Divergence or relative entropy </a:t>
            </a:r>
            <a:r>
              <a:rPr lang="en-IN" dirty="0" smtClean="0"/>
              <a:t>between the two vectors is defined as:</a:t>
            </a:r>
            <a:endParaRPr lang="en-IN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Relation between RF and uniform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We find that relative entropy</a:t>
            </a:r>
          </a:p>
          <a:p>
            <a:endParaRPr lang="en-IN" dirty="0" smtClean="0"/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D(RF||1/n) = log n + 1/m [log-likelihood]</a:t>
            </a:r>
            <a:endParaRPr lang="en-IN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Frequency distribution F and a pd 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Suppose F is the frequency of outcomes:</a:t>
            </a:r>
          </a:p>
          <a:p>
            <a:pPr>
              <a:buNone/>
            </a:pPr>
            <a:r>
              <a:rPr lang="en-IN" dirty="0" smtClean="0"/>
              <a:t>F : f</a:t>
            </a:r>
            <a:r>
              <a:rPr lang="en-IN" baseline="-25000" dirty="0" smtClean="0"/>
              <a:t>1</a:t>
            </a:r>
            <a:r>
              <a:rPr lang="en-IN" dirty="0" smtClean="0"/>
              <a:t>, f</a:t>
            </a:r>
            <a:r>
              <a:rPr lang="en-IN" baseline="-25000" dirty="0" smtClean="0"/>
              <a:t>2</a:t>
            </a:r>
            <a:r>
              <a:rPr lang="en-IN" dirty="0" smtClean="0"/>
              <a:t>.... f</a:t>
            </a:r>
            <a:r>
              <a:rPr lang="en-IN" baseline="-25000" dirty="0" smtClean="0"/>
              <a:t>n</a:t>
            </a:r>
            <a:r>
              <a:rPr lang="en-IN" dirty="0" smtClean="0"/>
              <a:t>     m : total no. of observations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Let P be “some” probability distribution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Let us now find the KLD between F and P</a:t>
            </a:r>
            <a:endParaRPr lang="en-IN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Relative entropy between frequency distribution and any </a:t>
            </a:r>
            <a:r>
              <a:rPr lang="en-IN" b="1" dirty="0" err="1" smtClean="0"/>
              <a:t>p.d</a:t>
            </a:r>
            <a:r>
              <a:rPr lang="en-IN" b="1" dirty="0" smtClean="0"/>
              <a:t>. p</a:t>
            </a:r>
            <a:endParaRPr lang="en-IN" b="1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D(F||P) =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 smtClean="0"/>
              <a:t> log (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 smtClean="0"/>
              <a:t> / p</a:t>
            </a:r>
            <a:r>
              <a:rPr lang="en-IN" baseline="-25000" dirty="0" smtClean="0"/>
              <a:t>i</a:t>
            </a:r>
            <a:r>
              <a:rPr lang="en-IN" dirty="0" smtClean="0"/>
              <a:t> )  -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 smtClean="0"/>
              <a:t> +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= </a:t>
            </a:r>
            <a:r>
              <a:rPr lang="el-GR" sz="36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log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- </a:t>
            </a:r>
            <a:r>
              <a:rPr lang="el-GR" sz="3600" dirty="0" smtClean="0"/>
              <a:t>Σ</a:t>
            </a:r>
            <a:r>
              <a:rPr lang="en-IN" sz="6000" b="1" dirty="0" smtClean="0"/>
              <a:t> </a:t>
            </a:r>
            <a:r>
              <a:rPr lang="en-IN" sz="2800" dirty="0" smtClean="0"/>
              <a:t>log p</a:t>
            </a:r>
            <a:r>
              <a:rPr lang="en-IN" sz="2800" baseline="-25000" dirty="0" smtClean="0"/>
              <a:t>i </a:t>
            </a:r>
            <a:r>
              <a:rPr lang="en-IN" sz="2800" baseline="30000" dirty="0" err="1" smtClean="0"/>
              <a:t>fi</a:t>
            </a:r>
            <a:r>
              <a:rPr lang="en-IN" sz="2800" dirty="0" smtClean="0"/>
              <a:t>  - m + 1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= constant – log-</a:t>
            </a:r>
            <a:r>
              <a:rPr lang="en-IN" sz="2800" dirty="0" err="1" smtClean="0"/>
              <a:t>likelihod</a:t>
            </a:r>
            <a:r>
              <a:rPr lang="en-IN" sz="2800" dirty="0" smtClean="0"/>
              <a:t> - constant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2555776" y="242088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2555776" y="155679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148064" y="242088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148064" y="155679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2420888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372200" y="1556792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1259632" y="5877272"/>
            <a:ext cx="6336704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D(F||P) = constant – log-likelihood</a:t>
            </a:r>
            <a:endParaRPr lang="en-IN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In general, the task is...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u="sng" dirty="0" smtClean="0"/>
              <a:t>Task: </a:t>
            </a:r>
            <a:r>
              <a:rPr lang="en-IN" dirty="0" smtClean="0"/>
              <a:t>Get </a:t>
            </a:r>
            <a:r>
              <a:rPr lang="el-GR" dirty="0" smtClean="0"/>
              <a:t>θ</a:t>
            </a:r>
            <a:r>
              <a:rPr lang="en-IN" dirty="0" smtClean="0"/>
              <a:t> : the probability vector &lt;P(</a:t>
            </a:r>
            <a:r>
              <a:rPr lang="el-GR" dirty="0" smtClean="0"/>
              <a:t>θ</a:t>
            </a:r>
            <a:r>
              <a:rPr lang="en-IN" dirty="0" err="1" smtClean="0"/>
              <a:t>i</a:t>
            </a:r>
            <a:r>
              <a:rPr lang="en-IN" dirty="0" smtClean="0"/>
              <a:t>)&gt; from X</a:t>
            </a:r>
          </a:p>
          <a:p>
            <a:endParaRPr lang="en-IN" u="sng" dirty="0" smtClean="0"/>
          </a:p>
          <a:p>
            <a:pPr>
              <a:buNone/>
            </a:pPr>
            <a:endParaRPr lang="en-IN" u="sng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Relation between entropy of P and its relative entropy with freq. dist.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61048"/>
            <a:ext cx="8219256" cy="226511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dirty="0" smtClean="0"/>
              <a:t>This shows that, if we maximize log-likelihood of P, we minimize relative entropy with respect to frequency distribution</a:t>
            </a:r>
          </a:p>
          <a:p>
            <a:pPr>
              <a:buNone/>
            </a:pPr>
            <a:r>
              <a:rPr lang="en-IN" u="sng" dirty="0" smtClean="0"/>
              <a:t>Conclusion:</a:t>
            </a:r>
            <a:r>
              <a:rPr lang="en-IN" dirty="0" smtClean="0"/>
              <a:t> The probability distribution found by maximizing log-likelihood is the distribution with least KLD (relative entropy) from frequency distribution.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1556792"/>
            <a:ext cx="5688632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/>
              <a:t>D(F||P) = constant – log-likelihood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15616" y="2204864"/>
            <a:ext cx="6192688" cy="95410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2800" dirty="0" err="1" smtClean="0"/>
              <a:t>argmin</a:t>
            </a:r>
            <a:r>
              <a:rPr lang="en-IN" sz="2800" dirty="0" smtClean="0"/>
              <a:t> D(F||P) = </a:t>
            </a:r>
            <a:r>
              <a:rPr lang="en-IN" sz="2800" dirty="0" err="1" smtClean="0"/>
              <a:t>argmax</a:t>
            </a:r>
            <a:r>
              <a:rPr lang="en-IN" sz="2800" dirty="0" smtClean="0"/>
              <a:t> LL(P)</a:t>
            </a:r>
          </a:p>
          <a:p>
            <a:pPr algn="ctr"/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123728" y="2636912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004048" y="2564904"/>
            <a:ext cx="343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</a:t>
            </a:r>
            <a:endParaRPr lang="en-IN" sz="24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Concluding remarks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/>
              <a:t>Observations today:</a:t>
            </a:r>
          </a:p>
          <a:p>
            <a:pPr marL="514350" indent="-514350">
              <a:buAutoNum type="arabicParenR"/>
            </a:pPr>
            <a:r>
              <a:rPr lang="en-IN" dirty="0" smtClean="0"/>
              <a:t>The P found by maximizing entropy is the one with least RE </a:t>
            </a:r>
            <a:r>
              <a:rPr lang="en-IN" dirty="0" err="1" smtClean="0"/>
              <a:t>w.r.t</a:t>
            </a:r>
            <a:r>
              <a:rPr lang="en-IN" dirty="0" smtClean="0"/>
              <a:t>. uniform distribution</a:t>
            </a:r>
          </a:p>
          <a:p>
            <a:pPr marL="514350" indent="-514350">
              <a:buAutoNum type="arabicParenR"/>
            </a:pPr>
            <a:r>
              <a:rPr lang="en-IN" dirty="0" smtClean="0"/>
              <a:t>The P found by maximizing likelihood is the one with least RE </a:t>
            </a:r>
            <a:r>
              <a:rPr lang="en-IN" dirty="0" err="1" smtClean="0"/>
              <a:t>w.r.t</a:t>
            </a:r>
            <a:r>
              <a:rPr lang="en-IN" dirty="0" smtClean="0"/>
              <a:t>. frequency distribution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835696" y="4653136"/>
            <a:ext cx="4392488" cy="18448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b="1" dirty="0" smtClean="0">
                <a:solidFill>
                  <a:schemeClr val="tx2"/>
                </a:solidFill>
              </a:rPr>
              <a:t>Work to be done:</a:t>
            </a:r>
          </a:p>
          <a:p>
            <a:pPr marL="342900" indent="-342900">
              <a:buAutoNum type="alphaUcParenR"/>
            </a:pPr>
            <a:r>
              <a:rPr lang="en-IN" sz="2800" dirty="0" smtClean="0">
                <a:solidFill>
                  <a:schemeClr val="tx1"/>
                </a:solidFill>
              </a:rPr>
              <a:t>Bring in </a:t>
            </a:r>
            <a:r>
              <a:rPr lang="en-IN" sz="2800" dirty="0" err="1" smtClean="0">
                <a:solidFill>
                  <a:schemeClr val="tx1"/>
                </a:solidFill>
              </a:rPr>
              <a:t>fs</a:t>
            </a:r>
            <a:r>
              <a:rPr lang="en-IN" sz="2800" dirty="0" smtClean="0">
                <a:solidFill>
                  <a:schemeClr val="tx1"/>
                </a:solidFill>
              </a:rPr>
              <a:t> into (1) above</a:t>
            </a:r>
          </a:p>
          <a:p>
            <a:pPr marL="342900" indent="-342900">
              <a:buAutoNum type="alphaUcParenR"/>
            </a:pPr>
            <a:r>
              <a:rPr lang="en-IN" sz="2800" dirty="0" smtClean="0">
                <a:solidFill>
                  <a:schemeClr val="tx1"/>
                </a:solidFill>
              </a:rPr>
              <a:t>Bring in 1/n into (2) above</a:t>
            </a:r>
          </a:p>
          <a:p>
            <a:pPr marL="342900" indent="-342900"/>
            <a:endParaRPr lang="en-IN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5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17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June, 2015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Some notations have been corrected in this presentation</a:t>
            </a:r>
          </a:p>
          <a:p>
            <a:pPr>
              <a:buNone/>
            </a:pPr>
            <a:r>
              <a:rPr lang="en-IN" sz="2400" dirty="0" smtClean="0"/>
              <a:t>Setting:</a:t>
            </a:r>
          </a:p>
          <a:p>
            <a:pPr>
              <a:buNone/>
            </a:pPr>
            <a:r>
              <a:rPr lang="en-IN" sz="2400" dirty="0" smtClean="0"/>
              <a:t>X: X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X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.... </a:t>
            </a:r>
            <a:r>
              <a:rPr lang="en-IN" sz="2400" dirty="0" err="1" smtClean="0"/>
              <a:t>X</a:t>
            </a:r>
            <a:r>
              <a:rPr lang="en-IN" sz="2400" baseline="-25000" dirty="0" err="1" smtClean="0"/>
              <a:t>m</a:t>
            </a:r>
            <a:r>
              <a:rPr lang="en-IN" sz="2400" dirty="0" smtClean="0"/>
              <a:t> (data)</a:t>
            </a:r>
          </a:p>
          <a:p>
            <a:pPr>
              <a:buNone/>
            </a:pPr>
            <a:r>
              <a:rPr lang="en-IN" sz="2400" dirty="0" smtClean="0"/>
              <a:t>A: A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A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,.... A</a:t>
            </a:r>
            <a:r>
              <a:rPr lang="en-IN" sz="2400" baseline="-25000" dirty="0" smtClean="0"/>
              <a:t>n</a:t>
            </a:r>
            <a:r>
              <a:rPr lang="en-IN" sz="2400" dirty="0" smtClean="0"/>
              <a:t> (outcomes)</a:t>
            </a:r>
          </a:p>
          <a:p>
            <a:pPr>
              <a:buNone/>
            </a:pPr>
            <a:r>
              <a:rPr lang="en-IN" sz="2400" dirty="0" smtClean="0"/>
              <a:t>P: P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P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.... </a:t>
            </a:r>
            <a:r>
              <a:rPr lang="en-IN" sz="2400" dirty="0" err="1" smtClean="0"/>
              <a:t>P</a:t>
            </a:r>
            <a:r>
              <a:rPr lang="en-IN" sz="2400" baseline="-25000" dirty="0" err="1" smtClean="0"/>
              <a:t>n</a:t>
            </a:r>
            <a:r>
              <a:rPr lang="en-IN" sz="2400" dirty="0" smtClean="0"/>
              <a:t> (Parameters to be estimated)</a:t>
            </a:r>
          </a:p>
          <a:p>
            <a:pPr>
              <a:buNone/>
            </a:pPr>
            <a:r>
              <a:rPr lang="en-IN" sz="2400" dirty="0" smtClean="0"/>
              <a:t>For example:</a:t>
            </a:r>
          </a:p>
          <a:p>
            <a:pPr>
              <a:buNone/>
            </a:pPr>
            <a:r>
              <a:rPr lang="en-IN" sz="2400" dirty="0" smtClean="0"/>
              <a:t>X: 2 1 3 5 6 3 4</a:t>
            </a:r>
          </a:p>
          <a:p>
            <a:pPr>
              <a:buNone/>
            </a:pPr>
            <a:r>
              <a:rPr lang="en-IN" sz="2400" dirty="0" smtClean="0"/>
              <a:t>A: 1 2 3 4 5 6</a:t>
            </a:r>
          </a:p>
          <a:p>
            <a:pPr>
              <a:buNone/>
            </a:pPr>
            <a:r>
              <a:rPr lang="en-IN" sz="2400" dirty="0" smtClean="0"/>
              <a:t>P: P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, P</a:t>
            </a:r>
            <a:r>
              <a:rPr lang="en-IN" sz="2400" baseline="-25000" dirty="0" smtClean="0"/>
              <a:t>2</a:t>
            </a:r>
            <a:r>
              <a:rPr lang="en-IN" sz="2400" dirty="0" smtClean="0"/>
              <a:t>, .... P</a:t>
            </a:r>
            <a:r>
              <a:rPr lang="en-IN" sz="2400" baseline="-25000" dirty="0" smtClean="0"/>
              <a:t>6</a:t>
            </a:r>
            <a:endParaRPr lang="en-IN" sz="24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Goal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To estimate parameters P, there are two paths:</a:t>
            </a:r>
          </a:p>
          <a:p>
            <a:pPr marL="514350" indent="-514350">
              <a:buAutoNum type="alphaLcParenR"/>
            </a:pPr>
            <a:r>
              <a:rPr lang="en-IN" dirty="0" smtClean="0"/>
              <a:t>Maximum Likelihood: P</a:t>
            </a:r>
            <a:r>
              <a:rPr lang="en-IN" baseline="-25000" dirty="0" smtClean="0"/>
              <a:t>i</a:t>
            </a:r>
            <a:r>
              <a:rPr lang="en-IN" dirty="0" smtClean="0"/>
              <a:t> = </a:t>
            </a:r>
            <a:r>
              <a:rPr lang="en-IN" dirty="0" err="1" smtClean="0"/>
              <a:t>f</a:t>
            </a:r>
            <a:r>
              <a:rPr lang="en-IN" baseline="-25000" dirty="0" err="1" smtClean="0"/>
              <a:t>i</a:t>
            </a:r>
            <a:r>
              <a:rPr lang="en-IN" dirty="0" smtClean="0"/>
              <a:t>/m ... As shown</a:t>
            </a:r>
          </a:p>
          <a:p>
            <a:pPr marL="514350" indent="-514350">
              <a:buAutoNum type="alphaLcParenR"/>
            </a:pPr>
            <a:r>
              <a:rPr lang="en-IN" dirty="0" smtClean="0"/>
              <a:t>Maximum entropy: P</a:t>
            </a:r>
            <a:r>
              <a:rPr lang="en-IN" baseline="-25000" dirty="0" smtClean="0"/>
              <a:t>i</a:t>
            </a:r>
            <a:r>
              <a:rPr lang="en-IN" dirty="0" smtClean="0"/>
              <a:t> = 1/n ; data not considered</a:t>
            </a:r>
          </a:p>
          <a:p>
            <a:pPr marL="514350" indent="-514350">
              <a:buNone/>
            </a:pPr>
            <a:r>
              <a:rPr lang="en-IN" dirty="0" smtClean="0"/>
              <a:t>We also showed that: Entropy is maximum for uniform distribution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5157192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28184" y="4869160"/>
            <a:ext cx="1584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= 1/n for all </a:t>
            </a:r>
            <a:r>
              <a:rPr lang="en-IN" dirty="0" err="1" smtClean="0"/>
              <a:t>i</a:t>
            </a:r>
            <a:endParaRPr lang="en-IN" dirty="0"/>
          </a:p>
        </p:txBody>
      </p:sp>
      <p:sp>
        <p:nvSpPr>
          <p:cNvPr id="7" name="Freeform 6"/>
          <p:cNvSpPr/>
          <p:nvPr/>
        </p:nvSpPr>
        <p:spPr>
          <a:xfrm>
            <a:off x="5964702" y="5176911"/>
            <a:ext cx="534572" cy="242059"/>
          </a:xfrm>
          <a:custGeom>
            <a:avLst/>
            <a:gdLst>
              <a:gd name="connsiteX0" fmla="*/ 0 w 534572"/>
              <a:gd name="connsiteY0" fmla="*/ 0 h 242059"/>
              <a:gd name="connsiteX1" fmla="*/ 42203 w 534572"/>
              <a:gd name="connsiteY1" fmla="*/ 28135 h 242059"/>
              <a:gd name="connsiteX2" fmla="*/ 112541 w 534572"/>
              <a:gd name="connsiteY2" fmla="*/ 84406 h 242059"/>
              <a:gd name="connsiteX3" fmla="*/ 154744 w 534572"/>
              <a:gd name="connsiteY3" fmla="*/ 98474 h 242059"/>
              <a:gd name="connsiteX4" fmla="*/ 225083 w 534572"/>
              <a:gd name="connsiteY4" fmla="*/ 154744 h 242059"/>
              <a:gd name="connsiteX5" fmla="*/ 253218 w 534572"/>
              <a:gd name="connsiteY5" fmla="*/ 182880 h 242059"/>
              <a:gd name="connsiteX6" fmla="*/ 351692 w 534572"/>
              <a:gd name="connsiteY6" fmla="*/ 211015 h 242059"/>
              <a:gd name="connsiteX7" fmla="*/ 422030 w 534572"/>
              <a:gd name="connsiteY7" fmla="*/ 225083 h 242059"/>
              <a:gd name="connsiteX8" fmla="*/ 464233 w 534572"/>
              <a:gd name="connsiteY8" fmla="*/ 239151 h 242059"/>
              <a:gd name="connsiteX9" fmla="*/ 534572 w 534572"/>
              <a:gd name="connsiteY9" fmla="*/ 239151 h 242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4572" h="242059">
                <a:moveTo>
                  <a:pt x="0" y="0"/>
                </a:moveTo>
                <a:cubicBezTo>
                  <a:pt x="14068" y="9378"/>
                  <a:pt x="29001" y="17573"/>
                  <a:pt x="42203" y="28135"/>
                </a:cubicBezTo>
                <a:cubicBezTo>
                  <a:pt x="85822" y="63030"/>
                  <a:pt x="54804" y="55537"/>
                  <a:pt x="112541" y="84406"/>
                </a:cubicBezTo>
                <a:cubicBezTo>
                  <a:pt x="125804" y="91038"/>
                  <a:pt x="140676" y="93785"/>
                  <a:pt x="154744" y="98474"/>
                </a:cubicBezTo>
                <a:cubicBezTo>
                  <a:pt x="222688" y="166415"/>
                  <a:pt x="136340" y="83749"/>
                  <a:pt x="225083" y="154744"/>
                </a:cubicBezTo>
                <a:cubicBezTo>
                  <a:pt x="235440" y="163030"/>
                  <a:pt x="241845" y="176056"/>
                  <a:pt x="253218" y="182880"/>
                </a:cubicBezTo>
                <a:cubicBezTo>
                  <a:pt x="267038" y="191172"/>
                  <a:pt x="341959" y="208852"/>
                  <a:pt x="351692" y="211015"/>
                </a:cubicBezTo>
                <a:cubicBezTo>
                  <a:pt x="375033" y="216202"/>
                  <a:pt x="398834" y="219284"/>
                  <a:pt x="422030" y="225083"/>
                </a:cubicBezTo>
                <a:cubicBezTo>
                  <a:pt x="436416" y="228680"/>
                  <a:pt x="449519" y="237312"/>
                  <a:pt x="464233" y="239151"/>
                </a:cubicBezTo>
                <a:cubicBezTo>
                  <a:pt x="487498" y="242059"/>
                  <a:pt x="511126" y="239151"/>
                  <a:pt x="534572" y="23915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6516216" y="5445224"/>
            <a:ext cx="2525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H</a:t>
            </a:r>
            <a:r>
              <a:rPr lang="en-IN" baseline="-25000" dirty="0" err="1" smtClean="0"/>
              <a:t>u</a:t>
            </a:r>
            <a:r>
              <a:rPr lang="en-IN" dirty="0" smtClean="0"/>
              <a:t> = Entropy for uniform</a:t>
            </a:r>
          </a:p>
          <a:p>
            <a:r>
              <a:rPr lang="en-IN" dirty="0" smtClean="0"/>
              <a:t>Distr. = log n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71600" y="5301208"/>
            <a:ext cx="4356992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IN" sz="20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n-IN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I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I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 P</a:t>
            </a:r>
            <a:r>
              <a:rPr kumimoji="0" lang="en-IN" sz="20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</a:p>
          <a:p>
            <a:pPr marL="342900" lvl="0" indent="-342900">
              <a:spcBef>
                <a:spcPct val="20000"/>
              </a:spcBef>
            </a:pPr>
            <a:r>
              <a:rPr lang="en-IN" sz="2000" dirty="0" err="1" smtClean="0"/>
              <a:t>H</a:t>
            </a:r>
            <a:r>
              <a:rPr lang="en-IN" sz="2000" baseline="-25000" dirty="0" err="1" smtClean="0"/>
              <a:t>u</a:t>
            </a:r>
            <a:r>
              <a:rPr lang="en-IN" sz="2000" dirty="0" smtClean="0"/>
              <a:t>= - </a:t>
            </a:r>
            <a:r>
              <a:rPr lang="el-GR" sz="4000" dirty="0" smtClean="0"/>
              <a:t>Σ</a:t>
            </a:r>
            <a:r>
              <a:rPr lang="en-IN" sz="2000" dirty="0" smtClean="0"/>
              <a:t>(1/n) log (1/n) = log (1/n) = log n</a:t>
            </a:r>
            <a:endParaRPr kumimoji="0" lang="en-IN" sz="20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7664" y="5733256"/>
            <a:ext cx="43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err="1" smtClean="0"/>
              <a:t>i</a:t>
            </a:r>
            <a:r>
              <a:rPr lang="en-IN" sz="1600" dirty="0" smtClean="0"/>
              <a:t>=1</a:t>
            </a:r>
            <a:endParaRPr lang="en-IN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619672" y="5229200"/>
            <a:ext cx="305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/>
              <a:t>n</a:t>
            </a:r>
            <a:endParaRPr lang="en-IN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6047440" y="3112368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293080" y="2420888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1890648" y="4105672"/>
            <a:ext cx="33698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= log (1/n) = log (n)</a:t>
            </a:r>
            <a:endParaRPr lang="en-IN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1547664" y="6519446"/>
            <a:ext cx="437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/>
              <a:t>i=1</a:t>
            </a:r>
            <a:endParaRPr lang="en-IN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619672" y="5949280"/>
            <a:ext cx="305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/>
              <a:t>n</a:t>
            </a:r>
            <a:endParaRPr lang="en-IN" sz="16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Reduction in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When we have data,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We have shown in two ways that: </a:t>
            </a:r>
            <a:r>
              <a:rPr lang="en-IN" dirty="0" err="1" smtClean="0"/>
              <a:t>Hu</a:t>
            </a:r>
            <a:r>
              <a:rPr lang="en-IN" dirty="0" smtClean="0"/>
              <a:t> &gt; Hd. i.e. If we perturb a distribution 1/n, 1/n .... To 1/</a:t>
            </a:r>
            <a:r>
              <a:rPr lang="en-IN" dirty="0" err="1" smtClean="0"/>
              <a:t>n+k</a:t>
            </a:r>
            <a:r>
              <a:rPr lang="en-IN" dirty="0" smtClean="0"/>
              <a:t>, 1/n-k, 1/n ..... , the entropy decreases</a:t>
            </a:r>
          </a:p>
          <a:p>
            <a:pPr>
              <a:buNone/>
            </a:pPr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043608" y="234888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68144" y="2060848"/>
            <a:ext cx="2525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H</a:t>
            </a:r>
            <a:r>
              <a:rPr lang="en-IN" baseline="-25000" dirty="0" err="1" smtClean="0"/>
              <a:t>u</a:t>
            </a:r>
            <a:r>
              <a:rPr lang="en-IN" dirty="0" smtClean="0"/>
              <a:t> = Entropy for uniform</a:t>
            </a:r>
          </a:p>
          <a:p>
            <a:r>
              <a:rPr lang="en-IN" dirty="0" smtClean="0"/>
              <a:t>Distr.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043608" y="3068960"/>
            <a:ext cx="48965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868144" y="2780928"/>
            <a:ext cx="2767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H</a:t>
            </a:r>
            <a:r>
              <a:rPr lang="en-IN" baseline="-25000" dirty="0" err="1" smtClean="0"/>
              <a:t>d</a:t>
            </a:r>
            <a:r>
              <a:rPr lang="en-IN" dirty="0" smtClean="0"/>
              <a:t> = Entropy in case of data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Relative Entropy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P: p</a:t>
            </a:r>
            <a:r>
              <a:rPr lang="en-IN" baseline="-25000" dirty="0" smtClean="0"/>
              <a:t>1</a:t>
            </a:r>
            <a:r>
              <a:rPr lang="en-IN" dirty="0" smtClean="0"/>
              <a:t>, p</a:t>
            </a:r>
            <a:r>
              <a:rPr lang="en-IN" baseline="-25000" dirty="0" smtClean="0"/>
              <a:t>2</a:t>
            </a:r>
            <a:r>
              <a:rPr lang="en-IN" dirty="0" smtClean="0"/>
              <a:t>, p</a:t>
            </a:r>
            <a:r>
              <a:rPr lang="en-IN" baseline="-25000" dirty="0" smtClean="0"/>
              <a:t>3</a:t>
            </a:r>
            <a:r>
              <a:rPr lang="en-IN" dirty="0" smtClean="0"/>
              <a:t>, ...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n</a:t>
            </a: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Q: q</a:t>
            </a:r>
            <a:r>
              <a:rPr lang="en-IN" baseline="-25000" dirty="0" smtClean="0"/>
              <a:t>1</a:t>
            </a:r>
            <a:r>
              <a:rPr lang="en-IN" dirty="0" smtClean="0"/>
              <a:t>, q</a:t>
            </a:r>
            <a:r>
              <a:rPr lang="en-IN" baseline="-25000" dirty="0" smtClean="0"/>
              <a:t>2</a:t>
            </a:r>
            <a:r>
              <a:rPr lang="en-IN" dirty="0" smtClean="0"/>
              <a:t>, q</a:t>
            </a:r>
            <a:r>
              <a:rPr lang="en-IN" baseline="-25000" dirty="0" smtClean="0"/>
              <a:t>3</a:t>
            </a:r>
            <a:r>
              <a:rPr lang="en-IN" dirty="0" smtClean="0"/>
              <a:t>,...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n</a:t>
            </a:r>
            <a:endParaRPr lang="en-IN" baseline="-25000" dirty="0" smtClean="0"/>
          </a:p>
          <a:p>
            <a:pPr>
              <a:buNone/>
            </a:pP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D(p||q) = </a:t>
            </a:r>
            <a:endParaRPr lang="en-IN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4067944" y="14847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4800" dirty="0">
                <a:solidFill>
                  <a:prstClr val="black"/>
                </a:solidFill>
              </a:rPr>
              <a:t>Σ</a:t>
            </a:r>
            <a:r>
              <a:rPr lang="en-IN" sz="4800" b="1" dirty="0">
                <a:solidFill>
                  <a:prstClr val="black"/>
                </a:solidFill>
              </a:rPr>
              <a:t> </a:t>
            </a:r>
            <a:r>
              <a:rPr lang="en-IN" sz="2000" dirty="0">
                <a:solidFill>
                  <a:prstClr val="black"/>
                </a:solidFill>
              </a:rPr>
              <a:t>P</a:t>
            </a:r>
            <a:r>
              <a:rPr lang="en-IN" sz="2000" baseline="-25000" dirty="0">
                <a:solidFill>
                  <a:prstClr val="black"/>
                </a:solidFill>
              </a:rPr>
              <a:t>i</a:t>
            </a:r>
            <a:r>
              <a:rPr lang="en-IN" sz="2000" dirty="0">
                <a:solidFill>
                  <a:prstClr val="black"/>
                </a:solidFill>
              </a:rPr>
              <a:t> = 1</a:t>
            </a:r>
          </a:p>
          <a:p>
            <a:pPr marL="342900" lvl="0" indent="-342900">
              <a:spcBef>
                <a:spcPct val="20000"/>
              </a:spcBef>
            </a:pPr>
            <a:endParaRPr lang="en-IN" sz="20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7944" y="2060848"/>
            <a:ext cx="437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err="1" smtClean="0"/>
              <a:t>i</a:t>
            </a:r>
            <a:r>
              <a:rPr lang="en-IN" sz="1600" dirty="0" smtClean="0"/>
              <a:t>=1</a:t>
            </a:r>
            <a:endParaRPr lang="en-IN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139952" y="1412776"/>
            <a:ext cx="305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/>
              <a:t>n</a:t>
            </a:r>
            <a:endParaRPr lang="en-IN" sz="1600" dirty="0"/>
          </a:p>
        </p:txBody>
      </p:sp>
      <p:sp>
        <p:nvSpPr>
          <p:cNvPr id="7" name="Rectangle 6"/>
          <p:cNvSpPr/>
          <p:nvPr/>
        </p:nvSpPr>
        <p:spPr>
          <a:xfrm>
            <a:off x="5436096" y="15567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4800" dirty="0">
                <a:solidFill>
                  <a:prstClr val="black"/>
                </a:solidFill>
              </a:rPr>
              <a:t>Σ</a:t>
            </a:r>
            <a:r>
              <a:rPr lang="en-IN" sz="4800" b="1" dirty="0">
                <a:solidFill>
                  <a:prstClr val="black"/>
                </a:solidFill>
              </a:rPr>
              <a:t> </a:t>
            </a:r>
            <a:r>
              <a:rPr lang="en-IN" sz="2000" dirty="0" err="1">
                <a:solidFill>
                  <a:prstClr val="black"/>
                </a:solidFill>
              </a:rPr>
              <a:t>q</a:t>
            </a:r>
            <a:r>
              <a:rPr lang="en-IN" sz="2000" baseline="-25000" dirty="0" err="1" smtClean="0">
                <a:solidFill>
                  <a:prstClr val="black"/>
                </a:solidFill>
              </a:rPr>
              <a:t>i</a:t>
            </a:r>
            <a:r>
              <a:rPr lang="en-IN" sz="2000" dirty="0" smtClean="0">
                <a:solidFill>
                  <a:prstClr val="black"/>
                </a:solidFill>
              </a:rPr>
              <a:t> </a:t>
            </a:r>
            <a:r>
              <a:rPr lang="en-IN" sz="2000" dirty="0">
                <a:solidFill>
                  <a:prstClr val="black"/>
                </a:solidFill>
              </a:rPr>
              <a:t>= 1</a:t>
            </a:r>
          </a:p>
          <a:p>
            <a:pPr marL="342900" lvl="0" indent="-342900">
              <a:spcBef>
                <a:spcPct val="20000"/>
              </a:spcBef>
            </a:pPr>
            <a:endParaRPr lang="en-IN" sz="20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6096" y="2132856"/>
            <a:ext cx="437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err="1" smtClean="0"/>
              <a:t>i</a:t>
            </a:r>
            <a:r>
              <a:rPr lang="en-IN" sz="1600" dirty="0" smtClean="0"/>
              <a:t>=1</a:t>
            </a:r>
            <a:endParaRPr lang="en-IN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508104" y="1484784"/>
            <a:ext cx="305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dirty="0" smtClean="0"/>
              <a:t>n</a:t>
            </a:r>
            <a:endParaRPr lang="en-IN" sz="1600" dirty="0"/>
          </a:p>
        </p:txBody>
      </p:sp>
      <p:sp>
        <p:nvSpPr>
          <p:cNvPr id="10" name="Rectangle 9"/>
          <p:cNvSpPr/>
          <p:nvPr/>
        </p:nvSpPr>
        <p:spPr>
          <a:xfrm>
            <a:off x="2195736" y="3140968"/>
            <a:ext cx="4572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5400" dirty="0">
                <a:solidFill>
                  <a:prstClr val="black"/>
                </a:solidFill>
              </a:rPr>
              <a:t>Σ</a:t>
            </a:r>
            <a:r>
              <a:rPr lang="en-IN" sz="5400" b="1" dirty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p</a:t>
            </a:r>
            <a:r>
              <a:rPr lang="en-IN" sz="2400" baseline="-25000" dirty="0" smtClean="0">
                <a:solidFill>
                  <a:prstClr val="black"/>
                </a:solidFill>
              </a:rPr>
              <a:t>i</a:t>
            </a:r>
            <a:r>
              <a:rPr lang="en-IN" sz="2400" dirty="0" smtClean="0">
                <a:solidFill>
                  <a:prstClr val="black"/>
                </a:solidFill>
              </a:rPr>
              <a:t> log (p</a:t>
            </a:r>
            <a:r>
              <a:rPr lang="en-IN" sz="2400" baseline="-25000" dirty="0" smtClean="0">
                <a:solidFill>
                  <a:prstClr val="black"/>
                </a:solidFill>
              </a:rPr>
              <a:t>i /</a:t>
            </a:r>
            <a:r>
              <a:rPr lang="en-IN" sz="2400" dirty="0" smtClean="0">
                <a:solidFill>
                  <a:prstClr val="black"/>
                </a:solidFill>
              </a:rPr>
              <a:t> </a:t>
            </a:r>
            <a:r>
              <a:rPr lang="en-IN" sz="2400" dirty="0" err="1" smtClean="0">
                <a:solidFill>
                  <a:prstClr val="black"/>
                </a:solidFill>
              </a:rPr>
              <a:t>q</a:t>
            </a:r>
            <a:r>
              <a:rPr lang="en-IN" sz="2400" baseline="-25000" dirty="0" err="1" smtClean="0">
                <a:solidFill>
                  <a:prstClr val="black"/>
                </a:solidFill>
              </a:rPr>
              <a:t>i</a:t>
            </a:r>
            <a:r>
              <a:rPr lang="en-IN" sz="2400" baseline="-25000" dirty="0" smtClean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 )</a:t>
            </a:r>
            <a:endParaRPr lang="en-IN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IN" sz="24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5736" y="37890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2267744" y="3068960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</a:t>
            </a:r>
            <a:endParaRPr lang="en-IN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Relative entropy</a:t>
            </a:r>
            <a:endParaRPr lang="en-IN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pPr>
              <a:buNone/>
            </a:pP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For q: uniform distribution,</a:t>
            </a:r>
          </a:p>
          <a:p>
            <a:pPr>
              <a:buNone/>
            </a:pPr>
            <a:r>
              <a:rPr lang="en-IN" dirty="0" smtClean="0"/>
              <a:t>D(p||q) =</a:t>
            </a:r>
          </a:p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               =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=</a:t>
            </a:r>
          </a:p>
          <a:p>
            <a:pPr>
              <a:buNone/>
            </a:pPr>
            <a:r>
              <a:rPr lang="en-IN" dirty="0" smtClean="0"/>
              <a:t>              = - H</a:t>
            </a:r>
            <a:r>
              <a:rPr lang="en-IN" baseline="-25000" dirty="0" smtClean="0"/>
              <a:t>p</a:t>
            </a:r>
            <a:r>
              <a:rPr lang="en-IN" dirty="0" smtClean="0"/>
              <a:t> + log n = </a:t>
            </a:r>
            <a:r>
              <a:rPr lang="en-IN" dirty="0" err="1" smtClean="0"/>
              <a:t>H</a:t>
            </a:r>
            <a:r>
              <a:rPr lang="en-IN" baseline="-25000" dirty="0" err="1" smtClean="0"/>
              <a:t>u</a:t>
            </a:r>
            <a:r>
              <a:rPr lang="en-IN" dirty="0" smtClean="0"/>
              <a:t> - H</a:t>
            </a:r>
            <a:r>
              <a:rPr lang="en-IN" baseline="-25000" dirty="0" smtClean="0"/>
              <a:t>p</a:t>
            </a:r>
            <a:r>
              <a:rPr lang="en-IN" dirty="0" smtClean="0"/>
              <a:t> </a:t>
            </a:r>
            <a:endParaRPr lang="en-IN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2123728" y="1844824"/>
            <a:ext cx="4572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5400" dirty="0">
                <a:solidFill>
                  <a:prstClr val="black"/>
                </a:solidFill>
              </a:rPr>
              <a:t>Σ</a:t>
            </a:r>
            <a:r>
              <a:rPr lang="en-IN" sz="5400" b="1" dirty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p</a:t>
            </a:r>
            <a:r>
              <a:rPr lang="en-IN" sz="2400" baseline="-25000" dirty="0" smtClean="0">
                <a:solidFill>
                  <a:prstClr val="black"/>
                </a:solidFill>
              </a:rPr>
              <a:t>i</a:t>
            </a:r>
            <a:r>
              <a:rPr lang="en-IN" sz="2400" dirty="0" smtClean="0">
                <a:solidFill>
                  <a:prstClr val="black"/>
                </a:solidFill>
              </a:rPr>
              <a:t> log (p</a:t>
            </a:r>
            <a:r>
              <a:rPr lang="en-IN" sz="2400" baseline="-25000" dirty="0" smtClean="0">
                <a:solidFill>
                  <a:prstClr val="black"/>
                </a:solidFill>
              </a:rPr>
              <a:t>i /</a:t>
            </a:r>
            <a:r>
              <a:rPr lang="en-IN" sz="2400" dirty="0" smtClean="0">
                <a:solidFill>
                  <a:prstClr val="black"/>
                </a:solidFill>
              </a:rPr>
              <a:t> </a:t>
            </a:r>
            <a:r>
              <a:rPr lang="en-IN" sz="2400" dirty="0" err="1" smtClean="0">
                <a:solidFill>
                  <a:prstClr val="black"/>
                </a:solidFill>
              </a:rPr>
              <a:t>q</a:t>
            </a:r>
            <a:r>
              <a:rPr lang="en-IN" sz="2400" baseline="-25000" dirty="0" err="1" smtClean="0">
                <a:solidFill>
                  <a:prstClr val="black"/>
                </a:solidFill>
              </a:rPr>
              <a:t>i</a:t>
            </a:r>
            <a:r>
              <a:rPr lang="en-IN" sz="2400" baseline="-25000" dirty="0" smtClean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 )</a:t>
            </a:r>
            <a:endParaRPr lang="en-IN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IN" sz="2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24928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2195736" y="1772816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2051720" y="2996952"/>
            <a:ext cx="4572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5400" dirty="0" smtClean="0">
                <a:solidFill>
                  <a:prstClr val="black"/>
                </a:solidFill>
              </a:rPr>
              <a:t>Σ</a:t>
            </a:r>
            <a:r>
              <a:rPr lang="en-IN" sz="5400" b="1" dirty="0" smtClean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p</a:t>
            </a:r>
            <a:r>
              <a:rPr lang="en-IN" sz="2400" baseline="-25000" dirty="0" smtClean="0">
                <a:solidFill>
                  <a:prstClr val="black"/>
                </a:solidFill>
              </a:rPr>
              <a:t>i</a:t>
            </a:r>
            <a:r>
              <a:rPr lang="en-IN" sz="2400" dirty="0" smtClean="0">
                <a:solidFill>
                  <a:prstClr val="black"/>
                </a:solidFill>
              </a:rPr>
              <a:t> log (p</a:t>
            </a:r>
            <a:r>
              <a:rPr lang="en-IN" sz="2400" baseline="-25000" dirty="0" smtClean="0">
                <a:solidFill>
                  <a:prstClr val="black"/>
                </a:solidFill>
              </a:rPr>
              <a:t>i /</a:t>
            </a:r>
            <a:r>
              <a:rPr lang="en-IN" sz="2400" dirty="0" smtClean="0">
                <a:solidFill>
                  <a:prstClr val="black"/>
                </a:solidFill>
              </a:rPr>
              <a:t> (1/n)</a:t>
            </a:r>
            <a:r>
              <a:rPr lang="en-IN" sz="2400" baseline="-25000" dirty="0" smtClean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 )</a:t>
            </a:r>
            <a:endParaRPr lang="en-IN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IN" sz="24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1720" y="36450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2924944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2051720" y="4005064"/>
            <a:ext cx="4572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5400" dirty="0">
                <a:solidFill>
                  <a:prstClr val="black"/>
                </a:solidFill>
              </a:rPr>
              <a:t>Σ</a:t>
            </a:r>
            <a:r>
              <a:rPr lang="en-IN" sz="5400" b="1" dirty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p</a:t>
            </a:r>
            <a:r>
              <a:rPr lang="en-IN" sz="2400" baseline="-25000" dirty="0" smtClean="0">
                <a:solidFill>
                  <a:prstClr val="black"/>
                </a:solidFill>
              </a:rPr>
              <a:t>i</a:t>
            </a:r>
            <a:r>
              <a:rPr lang="en-IN" sz="2400" dirty="0" smtClean="0">
                <a:solidFill>
                  <a:prstClr val="black"/>
                </a:solidFill>
              </a:rPr>
              <a:t> log p</a:t>
            </a:r>
            <a:r>
              <a:rPr lang="en-IN" sz="2400" baseline="-25000" dirty="0" smtClean="0">
                <a:solidFill>
                  <a:prstClr val="black"/>
                </a:solidFill>
              </a:rPr>
              <a:t>i </a:t>
            </a:r>
            <a:r>
              <a:rPr lang="en-IN" sz="2400" dirty="0" smtClean="0">
                <a:solidFill>
                  <a:prstClr val="black"/>
                </a:solidFill>
              </a:rPr>
              <a:t>- log (1/n)</a:t>
            </a:r>
            <a:endParaRPr lang="en-IN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IN" sz="2400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1720" y="465313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2123728" y="3933056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n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661248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smtClean="0"/>
              <a:t>PIVOT:</a:t>
            </a:r>
            <a:endParaRPr lang="en-IN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547664" y="5805264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u="sng" dirty="0" smtClean="0"/>
              <a:t>Relative entropy and absolute entropy difference are same for uniform distribution.</a:t>
            </a:r>
            <a:endParaRPr lang="en-IN" sz="2400" u="sng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Approach to prove duality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Theorem: MLE-ME converge when:</a:t>
            </a:r>
          </a:p>
          <a:p>
            <a:pPr lvl="1"/>
            <a:r>
              <a:rPr lang="en-IN" dirty="0" smtClean="0"/>
              <a:t>Distance measure = Relative entropy</a:t>
            </a:r>
          </a:p>
          <a:p>
            <a:pPr lvl="1"/>
            <a:r>
              <a:rPr lang="en-IN" dirty="0" smtClean="0"/>
              <a:t>Distributions belong to exponential family</a:t>
            </a:r>
            <a:endParaRPr lang="en-IN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Data v/s feature matrix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3968" y="2204864"/>
            <a:ext cx="4360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r>
              <a:rPr lang="en-IN" sz="2800" baseline="-25000" dirty="0" smtClean="0"/>
              <a:t>1</a:t>
            </a:r>
            <a:r>
              <a:rPr lang="en-IN" sz="2800" dirty="0" smtClean="0"/>
              <a:t>        X</a:t>
            </a:r>
            <a:r>
              <a:rPr lang="en-IN" sz="2800" baseline="-25000" dirty="0" smtClean="0"/>
              <a:t>2</a:t>
            </a:r>
            <a:r>
              <a:rPr lang="en-IN" sz="2800" dirty="0" smtClean="0"/>
              <a:t>          X</a:t>
            </a:r>
            <a:r>
              <a:rPr lang="en-IN" sz="2800" baseline="-25000" dirty="0" smtClean="0"/>
              <a:t>i</a:t>
            </a:r>
            <a:r>
              <a:rPr lang="en-IN" sz="2800" dirty="0" smtClean="0"/>
              <a:t>                  </a:t>
            </a:r>
            <a:r>
              <a:rPr lang="en-IN" sz="2800" dirty="0" err="1" smtClean="0"/>
              <a:t>X</a:t>
            </a:r>
            <a:r>
              <a:rPr lang="en-IN" sz="2800" baseline="-25000" dirty="0" err="1" smtClean="0"/>
              <a:t>m</a:t>
            </a:r>
            <a:endParaRPr lang="en-IN" sz="28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3140968"/>
            <a:ext cx="187583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F</a:t>
            </a:r>
            <a:r>
              <a:rPr lang="en-IN" sz="2800" baseline="-25000" dirty="0" smtClean="0"/>
              <a:t>1</a:t>
            </a:r>
            <a:r>
              <a:rPr lang="en-IN" sz="2800" dirty="0" smtClean="0"/>
              <a:t> </a:t>
            </a:r>
          </a:p>
          <a:p>
            <a:r>
              <a:rPr lang="en-IN" sz="2800" dirty="0" smtClean="0"/>
              <a:t>F</a:t>
            </a:r>
            <a:r>
              <a:rPr lang="en-IN" sz="2800" baseline="-25000" dirty="0" smtClean="0"/>
              <a:t>2</a:t>
            </a:r>
            <a:r>
              <a:rPr lang="en-IN" sz="2800" dirty="0" smtClean="0"/>
              <a:t>          </a:t>
            </a:r>
          </a:p>
          <a:p>
            <a:endParaRPr lang="en-IN" sz="2800" dirty="0" smtClean="0"/>
          </a:p>
          <a:p>
            <a:endParaRPr lang="en-IN" sz="2800" dirty="0" smtClean="0"/>
          </a:p>
          <a:p>
            <a:r>
              <a:rPr lang="en-IN" sz="2800" dirty="0" err="1" smtClean="0"/>
              <a:t>F</a:t>
            </a:r>
            <a:r>
              <a:rPr lang="en-IN" sz="2800" baseline="-25000" dirty="0" err="1" smtClean="0"/>
              <a:t>i</a:t>
            </a:r>
            <a:r>
              <a:rPr lang="en-IN" sz="2800" dirty="0" smtClean="0"/>
              <a:t>                  </a:t>
            </a:r>
          </a:p>
          <a:p>
            <a:endParaRPr lang="en-IN" sz="2800" dirty="0" smtClean="0"/>
          </a:p>
          <a:p>
            <a:endParaRPr lang="en-IN" sz="2800" dirty="0" smtClean="0"/>
          </a:p>
          <a:p>
            <a:r>
              <a:rPr lang="en-IN" sz="2800" dirty="0" smtClean="0"/>
              <a:t>F</a:t>
            </a:r>
            <a:r>
              <a:rPr lang="en-IN" sz="2800" baseline="-25000" dirty="0" smtClean="0"/>
              <a:t>m</a:t>
            </a:r>
            <a:endParaRPr lang="en-IN" sz="2800" baseline="-25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411760" y="1700808"/>
            <a:ext cx="1224136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5" idx="2"/>
          </p:cNvCxnSpPr>
          <p:nvPr/>
        </p:nvCxnSpPr>
        <p:spPr>
          <a:xfrm flipH="1">
            <a:off x="3565702" y="2852936"/>
            <a:ext cx="70194" cy="3827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35896" y="2852936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411760" y="1988840"/>
            <a:ext cx="13789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400" dirty="0" smtClean="0"/>
              <a:t>F     X</a:t>
            </a:r>
            <a:endParaRPr lang="en-IN" sz="4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588224" y="2708920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24328" y="3284984"/>
            <a:ext cx="1184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promotion</a:t>
            </a:r>
            <a:endParaRPr lang="en-IN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059832" y="5157192"/>
            <a:ext cx="230425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36096" y="5085184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Word ends with “</a:t>
            </a:r>
            <a:r>
              <a:rPr lang="en-IN" dirty="0" err="1" smtClean="0"/>
              <a:t>tion</a:t>
            </a:r>
            <a:r>
              <a:rPr lang="en-IN" dirty="0" smtClean="0"/>
              <a:t>”</a:t>
            </a:r>
            <a:endParaRPr lang="en-IN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11560" y="2852936"/>
            <a:ext cx="3024336" cy="144016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5536" y="4221088"/>
            <a:ext cx="1978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Outcome: POS tags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MLE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u="sng" dirty="0" smtClean="0"/>
              <a:t>MLE</a:t>
            </a:r>
            <a:r>
              <a:rPr lang="en-IN" dirty="0" smtClean="0"/>
              <a:t>: </a:t>
            </a:r>
            <a:r>
              <a:rPr lang="el-GR" dirty="0" smtClean="0"/>
              <a:t>θ</a:t>
            </a:r>
            <a:r>
              <a:rPr lang="en-IN" dirty="0" smtClean="0"/>
              <a:t>* = </a:t>
            </a:r>
            <a:r>
              <a:rPr lang="en-IN" dirty="0" err="1" smtClean="0"/>
              <a:t>argmax</a:t>
            </a:r>
            <a:r>
              <a:rPr lang="en-IN" dirty="0" smtClean="0"/>
              <a:t> Pr (X; </a:t>
            </a:r>
            <a:r>
              <a:rPr lang="el-GR" dirty="0" smtClean="0"/>
              <a:t>θ</a:t>
            </a:r>
            <a:r>
              <a:rPr lang="en-IN" dirty="0" smtClean="0"/>
              <a:t>)</a:t>
            </a:r>
          </a:p>
          <a:p>
            <a:endParaRPr lang="en-IN" dirty="0"/>
          </a:p>
          <a:p>
            <a:pPr>
              <a:buNone/>
            </a:pPr>
            <a:r>
              <a:rPr lang="en-IN" dirty="0" smtClean="0"/>
              <a:t>With </a:t>
            </a:r>
            <a:r>
              <a:rPr lang="en-IN" dirty="0" err="1" smtClean="0"/>
              <a:t>i.i.d</a:t>
            </a:r>
            <a:r>
              <a:rPr lang="en-IN" dirty="0" smtClean="0"/>
              <a:t>. (identical independence) assumption,</a:t>
            </a:r>
          </a:p>
          <a:p>
            <a:pPr>
              <a:buNone/>
            </a:pPr>
            <a:r>
              <a:rPr lang="en-IN" dirty="0" smtClean="0"/>
              <a:t>		</a:t>
            </a:r>
            <a:r>
              <a:rPr lang="el-GR" dirty="0" smtClean="0"/>
              <a:t>θ</a:t>
            </a:r>
            <a:r>
              <a:rPr lang="en-IN" dirty="0" smtClean="0"/>
              <a:t>* = </a:t>
            </a:r>
            <a:r>
              <a:rPr lang="en-IN" dirty="0" err="1" smtClean="0"/>
              <a:t>argmax</a:t>
            </a:r>
            <a:r>
              <a:rPr lang="en-IN" dirty="0" smtClean="0"/>
              <a:t> </a:t>
            </a:r>
            <a:r>
              <a:rPr lang="el-GR" sz="5400" dirty="0" smtClean="0"/>
              <a:t>π</a:t>
            </a:r>
            <a:r>
              <a:rPr lang="en-IN" sz="5400" dirty="0" smtClean="0"/>
              <a:t> </a:t>
            </a:r>
            <a:r>
              <a:rPr lang="en-IN" dirty="0" smtClean="0"/>
              <a:t>Pr (X; </a:t>
            </a:r>
            <a:r>
              <a:rPr lang="el-GR" dirty="0" smtClean="0"/>
              <a:t>θ</a:t>
            </a:r>
            <a:r>
              <a:rPr lang="en-IN" dirty="0" smtClean="0"/>
              <a:t>)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Where, </a:t>
            </a:r>
          </a:p>
          <a:p>
            <a:pPr>
              <a:buNone/>
            </a:pPr>
            <a:r>
              <a:rPr lang="el-GR" dirty="0" smtClean="0"/>
              <a:t>θ</a:t>
            </a:r>
            <a:r>
              <a:rPr lang="en-IN" dirty="0" smtClean="0"/>
              <a:t> : &lt;P</a:t>
            </a:r>
            <a:r>
              <a:rPr lang="en-IN" baseline="-25000" dirty="0" smtClean="0"/>
              <a:t>1</a:t>
            </a:r>
            <a:r>
              <a:rPr lang="en-IN" dirty="0" smtClean="0"/>
              <a:t>, P</a:t>
            </a:r>
            <a:r>
              <a:rPr lang="en-IN" baseline="-25000" dirty="0" smtClean="0"/>
              <a:t>2</a:t>
            </a:r>
            <a:r>
              <a:rPr lang="en-IN" dirty="0" smtClean="0"/>
              <a:t>, ...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n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987824" y="2060848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dirty="0" smtClean="0"/>
              <a:t>θ</a:t>
            </a:r>
            <a:endParaRPr lang="en-IN" sz="3200" dirty="0"/>
          </a:p>
        </p:txBody>
      </p:sp>
      <p:sp>
        <p:nvSpPr>
          <p:cNvPr id="6" name="Rectangle 5"/>
          <p:cNvSpPr/>
          <p:nvPr/>
        </p:nvSpPr>
        <p:spPr>
          <a:xfrm>
            <a:off x="2699792" y="4077072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200" dirty="0" smtClean="0"/>
              <a:t>θ</a:t>
            </a:r>
            <a:endParaRPr lang="en-IN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563888" y="422108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3635896" y="3429000"/>
            <a:ext cx="305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m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6237312"/>
            <a:ext cx="780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P(a</a:t>
            </a:r>
            <a:r>
              <a:rPr lang="en-IN" sz="2400" baseline="-25000" dirty="0" smtClean="0"/>
              <a:t>1</a:t>
            </a:r>
            <a:r>
              <a:rPr lang="en-IN" sz="2400" dirty="0" smtClean="0"/>
              <a:t>)</a:t>
            </a:r>
            <a:endParaRPr lang="en-IN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267744" y="6237312"/>
            <a:ext cx="780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P(a</a:t>
            </a:r>
            <a:r>
              <a:rPr lang="en-IN" sz="2400" baseline="-25000" dirty="0"/>
              <a:t>2</a:t>
            </a:r>
            <a:r>
              <a:rPr lang="en-IN" sz="2400" dirty="0" smtClean="0"/>
              <a:t>)</a:t>
            </a:r>
            <a:endParaRPr lang="en-IN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707904" y="5949280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P(a</a:t>
            </a:r>
            <a:r>
              <a:rPr lang="en-IN" sz="2400" baseline="-25000" dirty="0"/>
              <a:t>n</a:t>
            </a:r>
            <a:r>
              <a:rPr lang="en-IN" sz="2400" dirty="0" smtClean="0"/>
              <a:t>)</a:t>
            </a:r>
            <a:endParaRPr lang="en-IN" sz="2400" dirty="0"/>
          </a:p>
        </p:txBody>
      </p:sp>
      <p:cxnSp>
        <p:nvCxnSpPr>
          <p:cNvPr id="15" name="Straight Connector 14"/>
          <p:cNvCxnSpPr>
            <a:endCxn id="13" idx="1"/>
          </p:cNvCxnSpPr>
          <p:nvPr/>
        </p:nvCxnSpPr>
        <p:spPr>
          <a:xfrm>
            <a:off x="3275856" y="6021288"/>
            <a:ext cx="432048" cy="158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051720" y="6093296"/>
            <a:ext cx="432048" cy="158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9" idx="0"/>
          </p:cNvCxnSpPr>
          <p:nvPr/>
        </p:nvCxnSpPr>
        <p:spPr>
          <a:xfrm flipH="1">
            <a:off x="1002052" y="6093296"/>
            <a:ext cx="473604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 note on Outcomes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A: A</a:t>
            </a:r>
            <a:r>
              <a:rPr lang="en-IN" baseline="-25000" dirty="0" smtClean="0"/>
              <a:t>1</a:t>
            </a:r>
            <a:r>
              <a:rPr lang="en-IN" dirty="0" smtClean="0"/>
              <a:t>, A</a:t>
            </a:r>
            <a:r>
              <a:rPr lang="en-IN" baseline="-25000" dirty="0" smtClean="0"/>
              <a:t>2</a:t>
            </a:r>
            <a:r>
              <a:rPr lang="en-IN" dirty="0" smtClean="0"/>
              <a:t> ..... A</a:t>
            </a:r>
            <a:r>
              <a:rPr lang="en-IN" baseline="-25000" dirty="0" smtClean="0"/>
              <a:t>n</a:t>
            </a:r>
          </a:p>
          <a:p>
            <a:endParaRPr lang="en-IN" dirty="0" smtClean="0"/>
          </a:p>
          <a:p>
            <a:r>
              <a:rPr lang="en-IN" dirty="0" smtClean="0"/>
              <a:t>N is tied to the classification task.</a:t>
            </a:r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For POS tagging: (Penn </a:t>
            </a:r>
            <a:r>
              <a:rPr lang="en-IN" dirty="0" err="1" smtClean="0"/>
              <a:t>Tagset</a:t>
            </a:r>
            <a:r>
              <a:rPr lang="en-IN" dirty="0" smtClean="0"/>
              <a:t>) A: A</a:t>
            </a:r>
            <a:r>
              <a:rPr lang="en-IN" baseline="-25000" dirty="0" smtClean="0"/>
              <a:t>1, </a:t>
            </a:r>
            <a:r>
              <a:rPr lang="en-IN" dirty="0" smtClean="0"/>
              <a:t>A</a:t>
            </a:r>
            <a:r>
              <a:rPr lang="en-IN" baseline="-25000" dirty="0" smtClean="0"/>
              <a:t>2</a:t>
            </a:r>
            <a:r>
              <a:rPr lang="en-IN" dirty="0" smtClean="0"/>
              <a:t> ..... A</a:t>
            </a:r>
            <a:r>
              <a:rPr lang="en-IN" baseline="-25000" dirty="0" smtClean="0"/>
              <a:t>39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Exponential &amp; Constrained distributions</a:t>
            </a:r>
            <a:endParaRPr lang="en-IN" b="1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= </a:t>
            </a:r>
            <a:r>
              <a:rPr lang="en-IN" dirty="0" err="1" smtClean="0"/>
              <a:t>c</a:t>
            </a:r>
            <a:r>
              <a:rPr lang="en-IN" baseline="-25000" dirty="0" err="1" smtClean="0"/>
              <a:t>i</a:t>
            </a:r>
            <a:r>
              <a:rPr lang="en-IN" sz="5400" dirty="0" smtClean="0"/>
              <a:t> </a:t>
            </a:r>
            <a:r>
              <a:rPr lang="el-GR" sz="5400" dirty="0" smtClean="0"/>
              <a:t>π</a:t>
            </a:r>
            <a:r>
              <a:rPr lang="en-IN" dirty="0" smtClean="0"/>
              <a:t> </a:t>
            </a:r>
            <a:r>
              <a:rPr lang="el-GR" dirty="0" smtClean="0"/>
              <a:t>λ</a:t>
            </a:r>
            <a:r>
              <a:rPr lang="en-IN" baseline="-25000" dirty="0" smtClean="0"/>
              <a:t>j</a:t>
            </a:r>
            <a:r>
              <a:rPr lang="en-IN" baseline="30000" dirty="0" smtClean="0"/>
              <a:t> </a:t>
            </a:r>
            <a:r>
              <a:rPr lang="en-IN" baseline="30000" dirty="0" err="1" smtClean="0"/>
              <a:t>fji</a:t>
            </a:r>
            <a:r>
              <a:rPr lang="en-IN" dirty="0" smtClean="0"/>
              <a:t>  = </a:t>
            </a:r>
            <a:r>
              <a:rPr lang="en-IN" dirty="0" err="1" smtClean="0"/>
              <a:t>c</a:t>
            </a:r>
            <a:r>
              <a:rPr lang="en-IN" baseline="-25000" dirty="0" err="1" smtClean="0"/>
              <a:t>i</a:t>
            </a:r>
            <a:r>
              <a:rPr lang="en-IN" dirty="0" smtClean="0"/>
              <a:t> e </a:t>
            </a:r>
            <a:r>
              <a:rPr lang="el-GR" baseline="30000" dirty="0" smtClean="0"/>
              <a:t>λ</a:t>
            </a:r>
            <a:r>
              <a:rPr lang="en-IN" baseline="30000" dirty="0" smtClean="0"/>
              <a:t>j ^(</a:t>
            </a:r>
            <a:r>
              <a:rPr lang="en-IN" baseline="30000" dirty="0" err="1" smtClean="0"/>
              <a:t>fji</a:t>
            </a:r>
            <a:r>
              <a:rPr lang="en-IN" baseline="30000" dirty="0" smtClean="0"/>
              <a:t>)</a:t>
            </a:r>
            <a:r>
              <a:rPr lang="en-IN" dirty="0" smtClean="0"/>
              <a:t> </a:t>
            </a:r>
            <a:endParaRPr lang="en-IN" dirty="0">
              <a:solidFill>
                <a:prstClr val="black"/>
              </a:solidFill>
            </a:endParaRPr>
          </a:p>
          <a:p>
            <a:pPr>
              <a:buNone/>
            </a:pP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1547664" y="234888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j=1</a:t>
            </a:r>
            <a:endParaRPr lang="en-IN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619672" y="148478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k</a:t>
            </a:r>
            <a:endParaRPr lang="en-IN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95536" y="3284984"/>
            <a:ext cx="6889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6000" dirty="0" smtClean="0"/>
              <a:t>P = { P </a:t>
            </a:r>
            <a:r>
              <a:rPr lang="en-IN" sz="6000" dirty="0" err="1" smtClean="0"/>
              <a:t>s.t</a:t>
            </a:r>
            <a:r>
              <a:rPr lang="en-IN" sz="6000" dirty="0" smtClean="0"/>
              <a:t>. E </a:t>
            </a:r>
            <a:r>
              <a:rPr lang="en-IN" sz="6000" baseline="-25000" dirty="0" smtClean="0"/>
              <a:t>P F</a:t>
            </a:r>
            <a:r>
              <a:rPr lang="en-IN" sz="6000" dirty="0" smtClean="0"/>
              <a:t> = E </a:t>
            </a:r>
            <a:r>
              <a:rPr lang="en-IN" sz="6000" baseline="-25000" dirty="0" smtClean="0"/>
              <a:t>P F</a:t>
            </a:r>
            <a:r>
              <a:rPr lang="en-IN" sz="6000" dirty="0" smtClean="0"/>
              <a:t> }</a:t>
            </a:r>
            <a:endParaRPr lang="en-IN" sz="60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6084168" y="3861048"/>
            <a:ext cx="28803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995936" y="2492896"/>
            <a:ext cx="165618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24128" y="2276872"/>
            <a:ext cx="1753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smtClean="0"/>
              <a:t>Expected value</a:t>
            </a:r>
            <a:endParaRPr lang="en-IN" sz="20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228184" y="4293096"/>
            <a:ext cx="93610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76256" y="4725144"/>
            <a:ext cx="2028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Distribution</a:t>
            </a:r>
          </a:p>
          <a:p>
            <a:r>
              <a:rPr lang="en-IN" dirty="0" smtClean="0"/>
              <a:t>Obtained from data</a:t>
            </a:r>
            <a:endParaRPr lang="en-IN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1475656" y="4221088"/>
            <a:ext cx="273630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67544" y="4797152"/>
            <a:ext cx="1294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Distribution</a:t>
            </a:r>
          </a:p>
          <a:p>
            <a:r>
              <a:rPr lang="en-IN" dirty="0" smtClean="0"/>
              <a:t>intended</a:t>
            </a:r>
            <a:endParaRPr lang="en-IN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716016" y="4293096"/>
            <a:ext cx="50405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63888" y="5229200"/>
            <a:ext cx="2985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Expected value </a:t>
            </a:r>
            <a:r>
              <a:rPr lang="en-IN" dirty="0" err="1" smtClean="0"/>
              <a:t>s.t</a:t>
            </a:r>
            <a:r>
              <a:rPr lang="en-IN" dirty="0" smtClean="0"/>
              <a:t>. Feature </a:t>
            </a:r>
          </a:p>
          <a:p>
            <a:r>
              <a:rPr lang="en-IN" dirty="0" smtClean="0"/>
              <a:t>Value is F under distribution P</a:t>
            </a:r>
            <a:endParaRPr lang="en-IN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Equivalence between constrained and exponential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Now, let:</a:t>
            </a:r>
          </a:p>
          <a:p>
            <a:pPr>
              <a:buNone/>
            </a:pPr>
            <a:r>
              <a:rPr lang="en-IN" dirty="0" smtClean="0"/>
              <a:t>P: Constrained distribution     </a:t>
            </a:r>
          </a:p>
          <a:p>
            <a:pPr>
              <a:buNone/>
            </a:pPr>
            <a:r>
              <a:rPr lang="en-IN" dirty="0" smtClean="0"/>
              <a:t>Q: exponential distribution</a:t>
            </a:r>
          </a:p>
          <a:p>
            <a:pPr>
              <a:buNone/>
            </a:pPr>
            <a:r>
              <a:rPr lang="en-IN" dirty="0" smtClean="0"/>
              <a:t>And P* = P intersection Q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By ME, we will show that: H(P*) &gt;= H(q) for all q</a:t>
            </a:r>
          </a:p>
          <a:p>
            <a:pPr>
              <a:buNone/>
            </a:pPr>
            <a:r>
              <a:rPr lang="en-IN" dirty="0" smtClean="0"/>
              <a:t>By MLE, we will show that: LL(P*) &gt;= LL(p) for all p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5733256"/>
            <a:ext cx="44695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This is done using concepts like:</a:t>
            </a:r>
          </a:p>
          <a:p>
            <a:r>
              <a:rPr lang="en-IN" dirty="0" smtClean="0"/>
              <a:t> (a) Pythagorean distance for relative entropy,</a:t>
            </a:r>
          </a:p>
          <a:p>
            <a:r>
              <a:rPr lang="en-IN" dirty="0" smtClean="0"/>
              <a:t>(b) LL in terms of P</a:t>
            </a:r>
            <a:endParaRPr lang="en-IN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6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2</a:t>
            </a:r>
            <a:r>
              <a:rPr lang="en-IN" sz="2400" baseline="30000" dirty="0" smtClean="0">
                <a:solidFill>
                  <a:schemeClr val="tx1"/>
                </a:solidFill>
              </a:rPr>
              <a:t>nd</a:t>
            </a:r>
            <a:r>
              <a:rPr lang="en-IN" sz="2400" dirty="0" smtClean="0">
                <a:solidFill>
                  <a:schemeClr val="tx1"/>
                </a:solidFill>
              </a:rPr>
              <a:t> September, 2015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 (1/3)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O: o</a:t>
            </a:r>
            <a:r>
              <a:rPr lang="en-IN" baseline="-25000" dirty="0" smtClean="0"/>
              <a:t>1</a:t>
            </a:r>
            <a:r>
              <a:rPr lang="en-IN" dirty="0" smtClean="0"/>
              <a:t>, o</a:t>
            </a:r>
            <a:r>
              <a:rPr lang="en-IN" baseline="-25000" dirty="0" smtClean="0"/>
              <a:t>2</a:t>
            </a:r>
            <a:r>
              <a:rPr lang="en-IN" dirty="0" smtClean="0"/>
              <a:t>, o</a:t>
            </a:r>
            <a:r>
              <a:rPr lang="en-IN" baseline="-25000" dirty="0" smtClean="0"/>
              <a:t>3</a:t>
            </a:r>
            <a:r>
              <a:rPr lang="en-IN" dirty="0" smtClean="0"/>
              <a:t> .... o</a:t>
            </a:r>
            <a:r>
              <a:rPr lang="en-IN" baseline="-25000" dirty="0" smtClean="0"/>
              <a:t>n</a:t>
            </a:r>
            <a:r>
              <a:rPr lang="en-IN" dirty="0" smtClean="0"/>
              <a:t>              observations</a:t>
            </a:r>
          </a:p>
          <a:p>
            <a:pPr>
              <a:buNone/>
            </a:pPr>
            <a:r>
              <a:rPr lang="en-IN" dirty="0" smtClean="0"/>
              <a:t>A: a</a:t>
            </a:r>
            <a:r>
              <a:rPr lang="en-IN" baseline="-25000" dirty="0" smtClean="0"/>
              <a:t>1</a:t>
            </a:r>
            <a:r>
              <a:rPr lang="en-IN" dirty="0" smtClean="0"/>
              <a:t>, a</a:t>
            </a:r>
            <a:r>
              <a:rPr lang="en-IN" baseline="-25000" dirty="0" smtClean="0"/>
              <a:t>2</a:t>
            </a:r>
            <a:r>
              <a:rPr lang="en-IN" dirty="0" smtClean="0"/>
              <a:t>, a</a:t>
            </a:r>
            <a:r>
              <a:rPr lang="en-IN" baseline="-25000" dirty="0" smtClean="0"/>
              <a:t>3</a:t>
            </a:r>
            <a:r>
              <a:rPr lang="en-IN" dirty="0" smtClean="0"/>
              <a:t> .... a</a:t>
            </a:r>
            <a:r>
              <a:rPr lang="en-IN" baseline="-25000" dirty="0" smtClean="0"/>
              <a:t>m</a:t>
            </a:r>
            <a:r>
              <a:rPr lang="en-IN" dirty="0" smtClean="0"/>
              <a:t>              outcomes</a:t>
            </a:r>
          </a:p>
          <a:p>
            <a:pPr>
              <a:buNone/>
            </a:pPr>
            <a:r>
              <a:rPr lang="en-IN" dirty="0" smtClean="0"/>
              <a:t>P: p</a:t>
            </a:r>
            <a:r>
              <a:rPr lang="en-IN" baseline="-25000" dirty="0" smtClean="0"/>
              <a:t>1</a:t>
            </a:r>
            <a:r>
              <a:rPr lang="en-IN" dirty="0" smtClean="0"/>
              <a:t>, p</a:t>
            </a:r>
            <a:r>
              <a:rPr lang="en-IN" baseline="-25000" dirty="0" smtClean="0"/>
              <a:t>2</a:t>
            </a:r>
            <a:r>
              <a:rPr lang="en-IN" dirty="0" smtClean="0"/>
              <a:t>, p</a:t>
            </a:r>
            <a:r>
              <a:rPr lang="en-IN" baseline="-25000" dirty="0" smtClean="0"/>
              <a:t>3</a:t>
            </a:r>
            <a:r>
              <a:rPr lang="en-IN" dirty="0" smtClean="0"/>
              <a:t> .... p</a:t>
            </a:r>
            <a:r>
              <a:rPr lang="en-IN" baseline="-25000" dirty="0" smtClean="0"/>
              <a:t>m</a:t>
            </a:r>
            <a:r>
              <a:rPr lang="en-IN" dirty="0" smtClean="0"/>
              <a:t>              prob. distribution</a:t>
            </a:r>
          </a:p>
          <a:p>
            <a:pPr>
              <a:buNone/>
            </a:pPr>
            <a:r>
              <a:rPr lang="en-IN" dirty="0" smtClean="0"/>
              <a:t>F: f</a:t>
            </a:r>
            <a:r>
              <a:rPr lang="en-IN" baseline="-25000" dirty="0" smtClean="0"/>
              <a:t>1</a:t>
            </a:r>
            <a:r>
              <a:rPr lang="en-IN" dirty="0" smtClean="0"/>
              <a:t>, f</a:t>
            </a:r>
            <a:r>
              <a:rPr lang="en-IN" baseline="-25000" dirty="0" smtClean="0"/>
              <a:t>2</a:t>
            </a:r>
            <a:r>
              <a:rPr lang="en-IN" dirty="0" smtClean="0"/>
              <a:t>, f</a:t>
            </a:r>
            <a:r>
              <a:rPr lang="en-IN" baseline="-25000" dirty="0" smtClean="0"/>
              <a:t>3</a:t>
            </a:r>
            <a:r>
              <a:rPr lang="en-IN" dirty="0" smtClean="0"/>
              <a:t> ....    f</a:t>
            </a:r>
            <a:r>
              <a:rPr lang="en-IN" baseline="-25000" dirty="0" smtClean="0"/>
              <a:t>m</a:t>
            </a:r>
            <a:r>
              <a:rPr lang="en-IN" dirty="0" smtClean="0"/>
              <a:t>               Frequency</a:t>
            </a: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1835696" y="4437112"/>
            <a:ext cx="69108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 smtClean="0"/>
              <a:t>P</a:t>
            </a:r>
            <a:r>
              <a:rPr lang="en-IN" sz="3200" baseline="-25000" dirty="0" smtClean="0"/>
              <a:t>i</a:t>
            </a:r>
            <a:r>
              <a:rPr lang="en-IN" sz="3200" dirty="0" smtClean="0"/>
              <a:t> = </a:t>
            </a:r>
            <a:r>
              <a:rPr lang="en-IN" sz="3200" dirty="0" err="1" smtClean="0"/>
              <a:t>f</a:t>
            </a:r>
            <a:r>
              <a:rPr lang="en-IN" sz="3200" baseline="-25000" dirty="0" err="1" smtClean="0"/>
              <a:t>i</a:t>
            </a:r>
            <a:r>
              <a:rPr lang="en-IN" sz="3200" dirty="0" smtClean="0"/>
              <a:t>/n             .... empirical distribution</a:t>
            </a:r>
          </a:p>
          <a:p>
            <a:r>
              <a:rPr lang="en-IN" sz="3200" dirty="0" smtClean="0"/>
              <a:t>                                acc to MLE </a:t>
            </a:r>
            <a:endParaRPr lang="en-I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429309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6" name="Rectangle 5"/>
          <p:cNvSpPr/>
          <p:nvPr/>
        </p:nvSpPr>
        <p:spPr>
          <a:xfrm>
            <a:off x="1331640" y="5517232"/>
            <a:ext cx="712342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dirty="0" smtClean="0"/>
              <a:t>P</a:t>
            </a:r>
            <a:r>
              <a:rPr lang="en-IN" sz="3200" baseline="-25000" dirty="0" smtClean="0"/>
              <a:t>i</a:t>
            </a:r>
            <a:r>
              <a:rPr lang="en-IN" sz="3200" dirty="0" smtClean="0"/>
              <a:t> = 1/m             .... distribution acc to ME, </a:t>
            </a:r>
          </a:p>
          <a:p>
            <a:r>
              <a:rPr lang="en-IN" sz="3200" dirty="0" smtClean="0"/>
              <a:t>                                 assuming uniform</a:t>
            </a:r>
            <a:endParaRPr lang="en-IN" sz="32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Recap (2/3)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Entropy:</a:t>
            </a:r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46743" y="2204864"/>
            <a:ext cx="5197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H</a:t>
            </a:r>
            <a:r>
              <a:rPr lang="en-IN" sz="2400" baseline="-25000" dirty="0" err="1" smtClean="0"/>
              <a:t>u</a:t>
            </a:r>
            <a:r>
              <a:rPr lang="en-IN" sz="2400" dirty="0" smtClean="0"/>
              <a:t>, entropy with uniform </a:t>
            </a:r>
            <a:r>
              <a:rPr lang="en-IN" sz="2400" dirty="0" err="1" smtClean="0"/>
              <a:t>distrib</a:t>
            </a:r>
            <a:r>
              <a:rPr lang="en-IN" sz="2400" dirty="0" smtClean="0"/>
              <a:t> = log m</a:t>
            </a:r>
            <a:endParaRPr lang="en-IN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23528" y="4077072"/>
            <a:ext cx="61926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88224" y="3789040"/>
            <a:ext cx="2226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H</a:t>
            </a:r>
            <a:r>
              <a:rPr lang="en-IN" sz="2400" baseline="-25000" dirty="0" err="1" smtClean="0"/>
              <a:t>d</a:t>
            </a:r>
            <a:r>
              <a:rPr lang="en-IN" sz="2400" dirty="0" smtClean="0"/>
              <a:t> ... when data</a:t>
            </a:r>
            <a:endParaRPr lang="en-IN" sz="24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771800" y="2060848"/>
            <a:ext cx="0" cy="2016224"/>
          </a:xfrm>
          <a:prstGeom prst="straightConnector1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7544" y="4437112"/>
            <a:ext cx="8208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err="1" smtClean="0"/>
              <a:t>H</a:t>
            </a:r>
            <a:r>
              <a:rPr lang="en-IN" sz="2800" baseline="-25000" dirty="0" err="1" smtClean="0"/>
              <a:t>d</a:t>
            </a:r>
            <a:r>
              <a:rPr lang="en-IN" sz="2800" dirty="0" smtClean="0"/>
              <a:t> &lt;= </a:t>
            </a:r>
            <a:r>
              <a:rPr lang="en-IN" sz="2800" dirty="0" err="1" smtClean="0"/>
              <a:t>H</a:t>
            </a:r>
            <a:r>
              <a:rPr lang="en-IN" sz="2800" baseline="-25000" dirty="0" err="1" smtClean="0"/>
              <a:t>u</a:t>
            </a:r>
            <a:endParaRPr lang="en-IN" sz="2800" baseline="-25000" dirty="0" smtClean="0"/>
          </a:p>
          <a:p>
            <a:endParaRPr lang="en-IN" sz="2800" dirty="0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Recap (3/3)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P: &lt;p</a:t>
            </a:r>
            <a:r>
              <a:rPr lang="en-IN" baseline="-25000" dirty="0" smtClean="0"/>
              <a:t>1</a:t>
            </a:r>
            <a:r>
              <a:rPr lang="en-IN" dirty="0" smtClean="0"/>
              <a:t> p</a:t>
            </a:r>
            <a:r>
              <a:rPr lang="en-IN" baseline="-25000" dirty="0" smtClean="0"/>
              <a:t>2</a:t>
            </a:r>
            <a:r>
              <a:rPr lang="en-IN" dirty="0" smtClean="0"/>
              <a:t> ... </a:t>
            </a:r>
            <a:r>
              <a:rPr lang="en-IN" dirty="0" err="1" smtClean="0"/>
              <a:t>p</a:t>
            </a:r>
            <a:r>
              <a:rPr lang="en-IN" baseline="-25000" dirty="0" err="1" smtClean="0"/>
              <a:t>n</a:t>
            </a:r>
            <a:r>
              <a:rPr lang="en-IN" dirty="0" smtClean="0"/>
              <a:t>&gt;, Q: &lt;q</a:t>
            </a:r>
            <a:r>
              <a:rPr lang="en-IN" baseline="-25000" dirty="0" smtClean="0"/>
              <a:t>1</a:t>
            </a:r>
            <a:r>
              <a:rPr lang="en-IN" dirty="0" smtClean="0"/>
              <a:t> q</a:t>
            </a:r>
            <a:r>
              <a:rPr lang="en-IN" baseline="-25000" dirty="0" smtClean="0"/>
              <a:t>2</a:t>
            </a:r>
            <a:r>
              <a:rPr lang="en-IN" dirty="0" smtClean="0"/>
              <a:t> ...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n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D(P||Q) =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log (p</a:t>
            </a:r>
            <a:r>
              <a:rPr lang="en-IN" baseline="-25000" dirty="0" smtClean="0"/>
              <a:t>i</a:t>
            </a:r>
            <a:r>
              <a:rPr lang="en-IN" dirty="0" smtClean="0"/>
              <a:t> /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r>
              <a:rPr lang="en-IN" dirty="0" smtClean="0"/>
              <a:t>)  -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+ </a:t>
            </a: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err="1" smtClean="0"/>
              <a:t>q</a:t>
            </a:r>
            <a:r>
              <a:rPr lang="en-IN" baseline="-25000" dirty="0" err="1" smtClean="0"/>
              <a:t>i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267744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292080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516216" y="3645024"/>
            <a:ext cx="502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dirty="0" err="1" smtClean="0"/>
              <a:t>i</a:t>
            </a:r>
            <a:r>
              <a:rPr lang="en-IN" sz="2000" dirty="0" smtClean="0"/>
              <a:t>=1</a:t>
            </a:r>
            <a:endParaRPr lang="en-IN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6216" y="2780928"/>
            <a:ext cx="305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n</a:t>
            </a:r>
            <a:endParaRPr lang="en-IN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234888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tx2"/>
                </a:solidFill>
              </a:rPr>
              <a:t>KL Divergence or relative entropy </a:t>
            </a:r>
            <a:r>
              <a:rPr lang="en-IN" dirty="0" smtClean="0"/>
              <a:t>between the two vectors is defined as:</a:t>
            </a:r>
            <a:endParaRPr lang="en-IN" dirty="0"/>
          </a:p>
        </p:txBody>
      </p:sp>
      <p:sp>
        <p:nvSpPr>
          <p:cNvPr id="13" name="TextBox 12"/>
          <p:cNvSpPr txBox="1"/>
          <p:nvPr/>
        </p:nvSpPr>
        <p:spPr>
          <a:xfrm>
            <a:off x="899592" y="4581128"/>
            <a:ext cx="4701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D (P || Uniform) = </a:t>
            </a:r>
            <a:r>
              <a:rPr lang="en-IN" sz="3200" dirty="0" err="1" smtClean="0"/>
              <a:t>H</a:t>
            </a:r>
            <a:r>
              <a:rPr lang="en-IN" sz="3200" baseline="-25000" dirty="0" err="1" smtClean="0"/>
              <a:t>u</a:t>
            </a:r>
            <a:r>
              <a:rPr lang="en-IN" sz="3200" dirty="0" smtClean="0"/>
              <a:t> - H </a:t>
            </a:r>
            <a:r>
              <a:rPr lang="en-IN" sz="3200" baseline="-25000" dirty="0" smtClean="0"/>
              <a:t>p</a:t>
            </a:r>
            <a:endParaRPr lang="en-IN" sz="3200" baseline="-250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 small digression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IN" dirty="0" smtClean="0"/>
              <a:t>Why is entropy in log form?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e.g. Suppose two dice are thrown. </a:t>
            </a:r>
          </a:p>
          <a:p>
            <a:pPr>
              <a:buNone/>
            </a:pPr>
            <a:r>
              <a:rPr lang="en-IN" dirty="0" smtClean="0"/>
              <a:t>Sample space: 36</a:t>
            </a:r>
          </a:p>
          <a:p>
            <a:pPr>
              <a:buNone/>
            </a:pPr>
            <a:r>
              <a:rPr lang="en-IN" dirty="0" smtClean="0"/>
              <a:t>&lt;x</a:t>
            </a:r>
            <a:r>
              <a:rPr lang="en-IN" baseline="-25000" dirty="0" smtClean="0"/>
              <a:t>1</a:t>
            </a:r>
            <a:r>
              <a:rPr lang="en-IN" dirty="0" smtClean="0"/>
              <a:t>, y</a:t>
            </a:r>
            <a:r>
              <a:rPr lang="en-IN" baseline="-25000" dirty="0" smtClean="0"/>
              <a:t>1</a:t>
            </a:r>
            <a:r>
              <a:rPr lang="en-IN" dirty="0" smtClean="0"/>
              <a:t>&gt;, &lt;x</a:t>
            </a:r>
            <a:r>
              <a:rPr lang="en-IN" baseline="-25000" dirty="0" smtClean="0"/>
              <a:t>2</a:t>
            </a:r>
            <a:r>
              <a:rPr lang="en-IN" dirty="0" smtClean="0"/>
              <a:t>, y</a:t>
            </a:r>
            <a:r>
              <a:rPr lang="en-IN" baseline="-25000" dirty="0" smtClean="0"/>
              <a:t>2</a:t>
            </a:r>
            <a:r>
              <a:rPr lang="en-IN" dirty="0" smtClean="0"/>
              <a:t>&gt;, &lt;x</a:t>
            </a:r>
            <a:r>
              <a:rPr lang="en-IN" baseline="-25000" dirty="0" smtClean="0"/>
              <a:t>3</a:t>
            </a:r>
            <a:r>
              <a:rPr lang="en-IN" dirty="0" smtClean="0"/>
              <a:t>, y</a:t>
            </a:r>
            <a:r>
              <a:rPr lang="en-IN" baseline="-25000" dirty="0" smtClean="0"/>
              <a:t>3</a:t>
            </a:r>
            <a:r>
              <a:rPr lang="en-IN" dirty="0" smtClean="0"/>
              <a:t>&gt; .... &lt;x</a:t>
            </a:r>
            <a:r>
              <a:rPr lang="en-IN" baseline="-25000" dirty="0" smtClean="0"/>
              <a:t>36</a:t>
            </a:r>
            <a:r>
              <a:rPr lang="en-IN" dirty="0" smtClean="0"/>
              <a:t>, y</a:t>
            </a:r>
            <a:r>
              <a:rPr lang="en-IN" baseline="-25000" dirty="0" smtClean="0"/>
              <a:t>36</a:t>
            </a:r>
            <a:r>
              <a:rPr lang="en-IN" dirty="0" smtClean="0"/>
              <a:t>&gt;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If I say x</a:t>
            </a:r>
            <a:r>
              <a:rPr lang="en-IN" baseline="-25000" dirty="0" smtClean="0"/>
              <a:t>i</a:t>
            </a:r>
            <a:r>
              <a:rPr lang="en-IN" dirty="0" smtClean="0"/>
              <a:t> + </a:t>
            </a:r>
            <a:r>
              <a:rPr lang="en-IN" dirty="0" err="1" smtClean="0"/>
              <a:t>y</a:t>
            </a:r>
            <a:r>
              <a:rPr lang="en-IN" baseline="-25000" dirty="0" err="1" smtClean="0"/>
              <a:t>i</a:t>
            </a:r>
            <a:r>
              <a:rPr lang="en-IN" dirty="0" smtClean="0"/>
              <a:t> = 12 v/s x</a:t>
            </a:r>
            <a:r>
              <a:rPr lang="en-IN" baseline="-25000" dirty="0" smtClean="0"/>
              <a:t>i</a:t>
            </a:r>
            <a:r>
              <a:rPr lang="en-IN" dirty="0" smtClean="0"/>
              <a:t> + </a:t>
            </a:r>
            <a:r>
              <a:rPr lang="en-IN" dirty="0" err="1" smtClean="0"/>
              <a:t>y</a:t>
            </a:r>
            <a:r>
              <a:rPr lang="en-IN" baseline="-25000" dirty="0" err="1" smtClean="0"/>
              <a:t>i</a:t>
            </a:r>
            <a:r>
              <a:rPr lang="en-IN" baseline="-25000" dirty="0" smtClean="0"/>
              <a:t> </a:t>
            </a:r>
            <a:r>
              <a:rPr lang="en-IN" dirty="0" smtClean="0"/>
              <a:t>= 7, which message has more information?</a:t>
            </a:r>
            <a:endParaRPr lang="en-IN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Which message is more informative?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12 : &lt;6, 6&gt;</a:t>
            </a:r>
          </a:p>
          <a:p>
            <a:pPr lvl="1"/>
            <a:r>
              <a:rPr lang="en-IN" dirty="0" smtClean="0"/>
              <a:t>Probability of each outcome = 1</a:t>
            </a:r>
          </a:p>
          <a:p>
            <a:pPr lvl="1"/>
            <a:r>
              <a:rPr lang="en-IN" dirty="0" smtClean="0"/>
              <a:t>Uncertainty less</a:t>
            </a:r>
          </a:p>
          <a:p>
            <a:endParaRPr lang="en-IN" dirty="0" smtClean="0"/>
          </a:p>
          <a:p>
            <a:r>
              <a:rPr lang="en-IN" dirty="0" smtClean="0"/>
              <a:t>7: &lt;1,6&gt; &lt;2,5&gt;, &lt;3,4&gt;, &lt;4,3&gt;, &lt;5,2&gt;, &lt;6,1&gt;</a:t>
            </a:r>
          </a:p>
          <a:p>
            <a:pPr lvl="1"/>
            <a:r>
              <a:rPr lang="en-IN" dirty="0" smtClean="0"/>
              <a:t>Probability of each outcome =  1/6</a:t>
            </a:r>
          </a:p>
          <a:p>
            <a:pPr lvl="1"/>
            <a:r>
              <a:rPr lang="en-IN" dirty="0" smtClean="0"/>
              <a:t>Uncertainty more</a:t>
            </a:r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724128" y="6237312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228184" y="4869160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8144" y="62373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0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7668344" y="62373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1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8172400" y="6093296"/>
            <a:ext cx="303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P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5004048" y="4941168"/>
            <a:ext cx="1285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Uncertainty</a:t>
            </a:r>
            <a:endParaRPr lang="en-IN" dirty="0"/>
          </a:p>
        </p:txBody>
      </p:sp>
      <p:sp>
        <p:nvSpPr>
          <p:cNvPr id="12" name="Freeform 11"/>
          <p:cNvSpPr/>
          <p:nvPr/>
        </p:nvSpPr>
        <p:spPr>
          <a:xfrm>
            <a:off x="6235700" y="5257800"/>
            <a:ext cx="1638300" cy="977900"/>
          </a:xfrm>
          <a:custGeom>
            <a:avLst/>
            <a:gdLst>
              <a:gd name="connsiteX0" fmla="*/ 0 w 1638300"/>
              <a:gd name="connsiteY0" fmla="*/ 965200 h 977900"/>
              <a:gd name="connsiteX1" fmla="*/ 12700 w 1638300"/>
              <a:gd name="connsiteY1" fmla="*/ 927100 h 977900"/>
              <a:gd name="connsiteX2" fmla="*/ 63500 w 1638300"/>
              <a:gd name="connsiteY2" fmla="*/ 812800 h 977900"/>
              <a:gd name="connsiteX3" fmla="*/ 88900 w 1638300"/>
              <a:gd name="connsiteY3" fmla="*/ 660400 h 977900"/>
              <a:gd name="connsiteX4" fmla="*/ 101600 w 1638300"/>
              <a:gd name="connsiteY4" fmla="*/ 609600 h 977900"/>
              <a:gd name="connsiteX5" fmla="*/ 114300 w 1638300"/>
              <a:gd name="connsiteY5" fmla="*/ 571500 h 977900"/>
              <a:gd name="connsiteX6" fmla="*/ 152400 w 1638300"/>
              <a:gd name="connsiteY6" fmla="*/ 431800 h 977900"/>
              <a:gd name="connsiteX7" fmla="*/ 177800 w 1638300"/>
              <a:gd name="connsiteY7" fmla="*/ 393700 h 977900"/>
              <a:gd name="connsiteX8" fmla="*/ 190500 w 1638300"/>
              <a:gd name="connsiteY8" fmla="*/ 355600 h 977900"/>
              <a:gd name="connsiteX9" fmla="*/ 215900 w 1638300"/>
              <a:gd name="connsiteY9" fmla="*/ 317500 h 977900"/>
              <a:gd name="connsiteX10" fmla="*/ 254000 w 1638300"/>
              <a:gd name="connsiteY10" fmla="*/ 241300 h 977900"/>
              <a:gd name="connsiteX11" fmla="*/ 330200 w 1638300"/>
              <a:gd name="connsiteY11" fmla="*/ 177800 h 977900"/>
              <a:gd name="connsiteX12" fmla="*/ 368300 w 1638300"/>
              <a:gd name="connsiteY12" fmla="*/ 139700 h 977900"/>
              <a:gd name="connsiteX13" fmla="*/ 419100 w 1638300"/>
              <a:gd name="connsiteY13" fmla="*/ 101600 h 977900"/>
              <a:gd name="connsiteX14" fmla="*/ 444500 w 1638300"/>
              <a:gd name="connsiteY14" fmla="*/ 63500 h 977900"/>
              <a:gd name="connsiteX15" fmla="*/ 520700 w 1638300"/>
              <a:gd name="connsiteY15" fmla="*/ 38100 h 977900"/>
              <a:gd name="connsiteX16" fmla="*/ 571500 w 1638300"/>
              <a:gd name="connsiteY16" fmla="*/ 25400 h 977900"/>
              <a:gd name="connsiteX17" fmla="*/ 609600 w 1638300"/>
              <a:gd name="connsiteY17" fmla="*/ 12700 h 977900"/>
              <a:gd name="connsiteX18" fmla="*/ 736600 w 1638300"/>
              <a:gd name="connsiteY18" fmla="*/ 0 h 977900"/>
              <a:gd name="connsiteX19" fmla="*/ 863600 w 1638300"/>
              <a:gd name="connsiteY19" fmla="*/ 25400 h 977900"/>
              <a:gd name="connsiteX20" fmla="*/ 939800 w 1638300"/>
              <a:gd name="connsiteY20" fmla="*/ 50800 h 977900"/>
              <a:gd name="connsiteX21" fmla="*/ 1054100 w 1638300"/>
              <a:gd name="connsiteY21" fmla="*/ 152400 h 977900"/>
              <a:gd name="connsiteX22" fmla="*/ 1181100 w 1638300"/>
              <a:gd name="connsiteY22" fmla="*/ 342900 h 977900"/>
              <a:gd name="connsiteX23" fmla="*/ 1231900 w 1638300"/>
              <a:gd name="connsiteY23" fmla="*/ 419100 h 977900"/>
              <a:gd name="connsiteX24" fmla="*/ 1257300 w 1638300"/>
              <a:gd name="connsiteY24" fmla="*/ 457200 h 977900"/>
              <a:gd name="connsiteX25" fmla="*/ 1295400 w 1638300"/>
              <a:gd name="connsiteY25" fmla="*/ 495300 h 977900"/>
              <a:gd name="connsiteX26" fmla="*/ 1346200 w 1638300"/>
              <a:gd name="connsiteY26" fmla="*/ 571500 h 977900"/>
              <a:gd name="connsiteX27" fmla="*/ 1371600 w 1638300"/>
              <a:gd name="connsiteY27" fmla="*/ 609600 h 977900"/>
              <a:gd name="connsiteX28" fmla="*/ 1397000 w 1638300"/>
              <a:gd name="connsiteY28" fmla="*/ 647700 h 977900"/>
              <a:gd name="connsiteX29" fmla="*/ 1447800 w 1638300"/>
              <a:gd name="connsiteY29" fmla="*/ 723900 h 977900"/>
              <a:gd name="connsiteX30" fmla="*/ 1485900 w 1638300"/>
              <a:gd name="connsiteY30" fmla="*/ 800100 h 977900"/>
              <a:gd name="connsiteX31" fmla="*/ 1562100 w 1638300"/>
              <a:gd name="connsiteY31" fmla="*/ 850900 h 977900"/>
              <a:gd name="connsiteX32" fmla="*/ 1574800 w 1638300"/>
              <a:gd name="connsiteY32" fmla="*/ 889000 h 977900"/>
              <a:gd name="connsiteX33" fmla="*/ 1638300 w 1638300"/>
              <a:gd name="connsiteY33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38300" h="977900">
                <a:moveTo>
                  <a:pt x="0" y="965200"/>
                </a:moveTo>
                <a:cubicBezTo>
                  <a:pt x="4233" y="952500"/>
                  <a:pt x="6713" y="939074"/>
                  <a:pt x="12700" y="927100"/>
                </a:cubicBezTo>
                <a:cubicBezTo>
                  <a:pt x="45059" y="862382"/>
                  <a:pt x="47118" y="911094"/>
                  <a:pt x="63500" y="812800"/>
                </a:cubicBezTo>
                <a:cubicBezTo>
                  <a:pt x="71967" y="762000"/>
                  <a:pt x="76409" y="710363"/>
                  <a:pt x="88900" y="660400"/>
                </a:cubicBezTo>
                <a:cubicBezTo>
                  <a:pt x="93133" y="643467"/>
                  <a:pt x="96805" y="626383"/>
                  <a:pt x="101600" y="609600"/>
                </a:cubicBezTo>
                <a:cubicBezTo>
                  <a:pt x="105278" y="596728"/>
                  <a:pt x="111053" y="584487"/>
                  <a:pt x="114300" y="571500"/>
                </a:cubicBezTo>
                <a:cubicBezTo>
                  <a:pt x="123842" y="533331"/>
                  <a:pt x="130603" y="464495"/>
                  <a:pt x="152400" y="431800"/>
                </a:cubicBezTo>
                <a:cubicBezTo>
                  <a:pt x="160867" y="419100"/>
                  <a:pt x="170974" y="407352"/>
                  <a:pt x="177800" y="393700"/>
                </a:cubicBezTo>
                <a:cubicBezTo>
                  <a:pt x="183787" y="381726"/>
                  <a:pt x="184513" y="367574"/>
                  <a:pt x="190500" y="355600"/>
                </a:cubicBezTo>
                <a:cubicBezTo>
                  <a:pt x="197326" y="341948"/>
                  <a:pt x="209074" y="331152"/>
                  <a:pt x="215900" y="317500"/>
                </a:cubicBezTo>
                <a:cubicBezTo>
                  <a:pt x="244539" y="260222"/>
                  <a:pt x="208504" y="295895"/>
                  <a:pt x="254000" y="241300"/>
                </a:cubicBezTo>
                <a:cubicBezTo>
                  <a:pt x="304595" y="180586"/>
                  <a:pt x="275709" y="223209"/>
                  <a:pt x="330200" y="177800"/>
                </a:cubicBezTo>
                <a:cubicBezTo>
                  <a:pt x="343998" y="166302"/>
                  <a:pt x="354663" y="151389"/>
                  <a:pt x="368300" y="139700"/>
                </a:cubicBezTo>
                <a:cubicBezTo>
                  <a:pt x="384371" y="125925"/>
                  <a:pt x="404133" y="116567"/>
                  <a:pt x="419100" y="101600"/>
                </a:cubicBezTo>
                <a:cubicBezTo>
                  <a:pt x="429893" y="90807"/>
                  <a:pt x="431557" y="71590"/>
                  <a:pt x="444500" y="63500"/>
                </a:cubicBezTo>
                <a:cubicBezTo>
                  <a:pt x="467204" y="49310"/>
                  <a:pt x="494725" y="44594"/>
                  <a:pt x="520700" y="38100"/>
                </a:cubicBezTo>
                <a:cubicBezTo>
                  <a:pt x="537633" y="33867"/>
                  <a:pt x="554717" y="30195"/>
                  <a:pt x="571500" y="25400"/>
                </a:cubicBezTo>
                <a:cubicBezTo>
                  <a:pt x="584372" y="21722"/>
                  <a:pt x="596369" y="14736"/>
                  <a:pt x="609600" y="12700"/>
                </a:cubicBezTo>
                <a:cubicBezTo>
                  <a:pt x="651650" y="6231"/>
                  <a:pt x="694267" y="4233"/>
                  <a:pt x="736600" y="0"/>
                </a:cubicBezTo>
                <a:cubicBezTo>
                  <a:pt x="788092" y="8582"/>
                  <a:pt x="816237" y="11191"/>
                  <a:pt x="863600" y="25400"/>
                </a:cubicBezTo>
                <a:cubicBezTo>
                  <a:pt x="889245" y="33093"/>
                  <a:pt x="939800" y="50800"/>
                  <a:pt x="939800" y="50800"/>
                </a:cubicBezTo>
                <a:cubicBezTo>
                  <a:pt x="1026793" y="137793"/>
                  <a:pt x="986112" y="107075"/>
                  <a:pt x="1054100" y="152400"/>
                </a:cubicBezTo>
                <a:lnTo>
                  <a:pt x="1181100" y="342900"/>
                </a:lnTo>
                <a:lnTo>
                  <a:pt x="1231900" y="419100"/>
                </a:lnTo>
                <a:cubicBezTo>
                  <a:pt x="1240367" y="431800"/>
                  <a:pt x="1246507" y="446407"/>
                  <a:pt x="1257300" y="457200"/>
                </a:cubicBezTo>
                <a:cubicBezTo>
                  <a:pt x="1270000" y="469900"/>
                  <a:pt x="1284373" y="481123"/>
                  <a:pt x="1295400" y="495300"/>
                </a:cubicBezTo>
                <a:cubicBezTo>
                  <a:pt x="1314142" y="519397"/>
                  <a:pt x="1329267" y="546100"/>
                  <a:pt x="1346200" y="571500"/>
                </a:cubicBezTo>
                <a:lnTo>
                  <a:pt x="1371600" y="609600"/>
                </a:lnTo>
                <a:cubicBezTo>
                  <a:pt x="1380067" y="622300"/>
                  <a:pt x="1392173" y="633220"/>
                  <a:pt x="1397000" y="647700"/>
                </a:cubicBezTo>
                <a:cubicBezTo>
                  <a:pt x="1415380" y="702839"/>
                  <a:pt x="1400234" y="676334"/>
                  <a:pt x="1447800" y="723900"/>
                </a:cubicBezTo>
                <a:cubicBezTo>
                  <a:pt x="1456859" y="751077"/>
                  <a:pt x="1462729" y="779825"/>
                  <a:pt x="1485900" y="800100"/>
                </a:cubicBezTo>
                <a:cubicBezTo>
                  <a:pt x="1508874" y="820202"/>
                  <a:pt x="1562100" y="850900"/>
                  <a:pt x="1562100" y="850900"/>
                </a:cubicBezTo>
                <a:cubicBezTo>
                  <a:pt x="1566333" y="863600"/>
                  <a:pt x="1568299" y="877298"/>
                  <a:pt x="1574800" y="889000"/>
                </a:cubicBezTo>
                <a:cubicBezTo>
                  <a:pt x="1608626" y="949886"/>
                  <a:pt x="1607994" y="947594"/>
                  <a:pt x="1638300" y="9779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7524328" y="5445224"/>
            <a:ext cx="889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approx.</a:t>
            </a:r>
            <a:endParaRPr lang="en-IN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Additional certainty or information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If there are two independent variables, then intuitively:</a:t>
            </a:r>
          </a:p>
          <a:p>
            <a:pPr lvl="1"/>
            <a:r>
              <a:rPr lang="en-IN" dirty="0" smtClean="0"/>
              <a:t>I(</a:t>
            </a:r>
            <a:r>
              <a:rPr lang="en-IN" dirty="0" err="1" smtClean="0"/>
              <a:t>pq</a:t>
            </a:r>
            <a:r>
              <a:rPr lang="en-IN" dirty="0" smtClean="0"/>
              <a:t>) = I(p) + I(q)</a:t>
            </a:r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The log function seems to satisfy the above requirement</a:t>
            </a:r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e.g. Uncertainty of POS for play &gt;= played</a:t>
            </a:r>
          </a:p>
          <a:p>
            <a:pPr lvl="1"/>
            <a:r>
              <a:rPr lang="en-IN" dirty="0" smtClean="0"/>
              <a:t>Less certainty --</a:t>
            </a:r>
            <a:r>
              <a:rPr lang="en-IN" dirty="0" smtClean="0">
                <a:sym typeface="Wingdings" pitchFamily="2" charset="2"/>
              </a:rPr>
              <a:t> More entropy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What is known about: </a:t>
            </a:r>
            <a:r>
              <a:rPr lang="el-GR" dirty="0" smtClean="0"/>
              <a:t>θ</a:t>
            </a:r>
            <a:r>
              <a:rPr lang="en-IN" b="1" dirty="0" smtClean="0"/>
              <a:t> : &lt;P</a:t>
            </a:r>
            <a:r>
              <a:rPr lang="en-IN" b="1" baseline="-25000" dirty="0" smtClean="0"/>
              <a:t>1</a:t>
            </a:r>
            <a:r>
              <a:rPr lang="en-IN" b="1" dirty="0" smtClean="0"/>
              <a:t>, P</a:t>
            </a:r>
            <a:r>
              <a:rPr lang="en-IN" b="1" baseline="-25000" dirty="0" smtClean="0"/>
              <a:t>2</a:t>
            </a:r>
            <a:r>
              <a:rPr lang="en-IN" b="1" dirty="0" smtClean="0"/>
              <a:t>, ... </a:t>
            </a:r>
            <a:r>
              <a:rPr lang="en-IN" b="1" dirty="0" err="1" smtClean="0"/>
              <a:t>P</a:t>
            </a:r>
            <a:r>
              <a:rPr lang="en-IN" b="1" baseline="-25000" dirty="0" err="1" smtClean="0"/>
              <a:t>n</a:t>
            </a:r>
            <a:r>
              <a:rPr lang="en-IN" b="1" dirty="0" smtClean="0"/>
              <a:t>&gt;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6600" dirty="0" smtClean="0"/>
              <a:t>Σ</a:t>
            </a:r>
            <a:r>
              <a:rPr lang="en-IN" sz="6600" b="1" dirty="0" smtClean="0"/>
              <a:t> </a:t>
            </a: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= 1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P</a:t>
            </a:r>
            <a:r>
              <a:rPr lang="en-IN" baseline="-25000" dirty="0" smtClean="0"/>
              <a:t>i</a:t>
            </a:r>
            <a:r>
              <a:rPr lang="en-IN" dirty="0" smtClean="0"/>
              <a:t> &gt;= 0 for all </a:t>
            </a:r>
            <a:r>
              <a:rPr lang="en-IN" dirty="0" err="1" smtClean="0"/>
              <a:t>i</a:t>
            </a:r>
            <a:endParaRPr lang="en-IN" dirty="0" smtClean="0"/>
          </a:p>
          <a:p>
            <a:pPr>
              <a:buNone/>
            </a:pPr>
            <a:r>
              <a:rPr lang="en-IN" b="1" u="sng" dirty="0" smtClean="0"/>
              <a:t>Introducing Entropy:</a:t>
            </a:r>
          </a:p>
          <a:p>
            <a:pPr>
              <a:buNone/>
            </a:pPr>
            <a:r>
              <a:rPr lang="en-IN" b="1" dirty="0"/>
              <a:t>	</a:t>
            </a:r>
            <a:r>
              <a:rPr lang="en-IN" b="1" dirty="0" smtClean="0"/>
              <a:t>		</a:t>
            </a:r>
            <a:r>
              <a:rPr lang="en-IN" dirty="0" smtClean="0"/>
              <a:t>H(</a:t>
            </a:r>
            <a:r>
              <a:rPr lang="el-GR" dirty="0" smtClean="0"/>
              <a:t>θ</a:t>
            </a:r>
            <a:r>
              <a:rPr lang="en-IN" dirty="0" smtClean="0"/>
              <a:t>)= -</a:t>
            </a:r>
            <a:r>
              <a:rPr lang="en-IN" sz="5400" dirty="0" smtClean="0"/>
              <a:t> </a:t>
            </a:r>
            <a:r>
              <a:rPr lang="el-GR" sz="5400" dirty="0" smtClean="0"/>
              <a:t>Σ</a:t>
            </a:r>
            <a:r>
              <a:rPr lang="en-IN" dirty="0" smtClean="0"/>
              <a:t>P</a:t>
            </a:r>
            <a:r>
              <a:rPr lang="en-IN" baseline="-25000" dirty="0" smtClean="0"/>
              <a:t>i </a:t>
            </a:r>
            <a:r>
              <a:rPr lang="en-IN" dirty="0" smtClean="0"/>
              <a:t> </a:t>
            </a:r>
            <a:r>
              <a:rPr lang="en-IN" dirty="0" err="1" smtClean="0"/>
              <a:t>ln</a:t>
            </a:r>
            <a:r>
              <a:rPr lang="en-IN" dirty="0" smtClean="0"/>
              <a:t> P</a:t>
            </a:r>
            <a:r>
              <a:rPr lang="en-IN" baseline="-25000" dirty="0" smtClean="0"/>
              <a:t>i</a:t>
            </a: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9552" y="2420888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48478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563888" y="5229200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4365104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n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907704" y="5877272"/>
            <a:ext cx="4804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Entropy of distribution </a:t>
            </a:r>
            <a:r>
              <a:rPr lang="en-IN" sz="2400" b="1" dirty="0" smtClean="0"/>
              <a:t>&lt;P</a:t>
            </a:r>
            <a:r>
              <a:rPr lang="en-IN" sz="2400" b="1" baseline="-25000" dirty="0" smtClean="0"/>
              <a:t>1</a:t>
            </a:r>
            <a:r>
              <a:rPr lang="en-IN" sz="2400" b="1" dirty="0" smtClean="0"/>
              <a:t>, P</a:t>
            </a:r>
            <a:r>
              <a:rPr lang="en-IN" sz="2400" b="1" baseline="-25000" dirty="0" smtClean="0"/>
              <a:t>2</a:t>
            </a:r>
            <a:r>
              <a:rPr lang="en-IN" sz="2400" b="1" dirty="0" smtClean="0"/>
              <a:t>, ... </a:t>
            </a:r>
            <a:r>
              <a:rPr lang="en-IN" sz="2400" b="1" dirty="0" err="1" smtClean="0"/>
              <a:t>P</a:t>
            </a:r>
            <a:r>
              <a:rPr lang="en-IN" sz="2400" b="1" baseline="-25000" dirty="0" err="1" smtClean="0"/>
              <a:t>n</a:t>
            </a:r>
            <a:r>
              <a:rPr lang="en-IN" sz="2400" b="1" dirty="0" smtClean="0"/>
              <a:t>&gt;</a:t>
            </a:r>
            <a:endParaRPr lang="en-IN" sz="2400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4067944" y="4941168"/>
            <a:ext cx="432048" cy="1584176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Familiar example: POS tagging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Vocabulary, V : V</a:t>
            </a:r>
            <a:r>
              <a:rPr lang="en-IN" baseline="-25000" dirty="0" smtClean="0"/>
              <a:t>1</a:t>
            </a:r>
            <a:r>
              <a:rPr lang="en-IN" dirty="0" smtClean="0"/>
              <a:t>, V</a:t>
            </a:r>
            <a:r>
              <a:rPr lang="en-IN" baseline="-25000" dirty="0" smtClean="0"/>
              <a:t>2</a:t>
            </a:r>
            <a:r>
              <a:rPr lang="en-IN" dirty="0" smtClean="0"/>
              <a:t>, V</a:t>
            </a:r>
            <a:r>
              <a:rPr lang="en-IN" baseline="-25000" dirty="0" smtClean="0"/>
              <a:t>3</a:t>
            </a:r>
            <a:r>
              <a:rPr lang="en-IN" dirty="0" smtClean="0"/>
              <a:t> ... V</a:t>
            </a:r>
            <a:r>
              <a:rPr lang="en-IN" baseline="-25000" dirty="0" smtClean="0"/>
              <a:t>|V|</a:t>
            </a:r>
          </a:p>
          <a:p>
            <a:r>
              <a:rPr lang="en-IN" dirty="0" smtClean="0"/>
              <a:t>Tag set, T : T</a:t>
            </a:r>
            <a:r>
              <a:rPr lang="en-IN" baseline="-25000" dirty="0" smtClean="0"/>
              <a:t>1</a:t>
            </a:r>
            <a:r>
              <a:rPr lang="en-IN" dirty="0" smtClean="0"/>
              <a:t>, T</a:t>
            </a:r>
            <a:r>
              <a:rPr lang="en-IN" baseline="-25000" dirty="0" smtClean="0"/>
              <a:t>2</a:t>
            </a:r>
            <a:r>
              <a:rPr lang="en-IN" dirty="0" smtClean="0"/>
              <a:t>, T</a:t>
            </a:r>
            <a:r>
              <a:rPr lang="en-IN" baseline="-25000" dirty="0" smtClean="0"/>
              <a:t>3</a:t>
            </a:r>
            <a:r>
              <a:rPr lang="en-IN" dirty="0" smtClean="0"/>
              <a:t> ..... T</a:t>
            </a:r>
            <a:r>
              <a:rPr lang="en-IN" baseline="-25000" dirty="0" smtClean="0"/>
              <a:t>|T|</a:t>
            </a:r>
          </a:p>
          <a:p>
            <a:endParaRPr lang="en-IN" dirty="0" smtClean="0"/>
          </a:p>
          <a:p>
            <a:r>
              <a:rPr lang="en-IN" dirty="0" smtClean="0"/>
              <a:t>Call |V|X|T|  = A</a:t>
            </a:r>
          </a:p>
          <a:p>
            <a:pPr>
              <a:buNone/>
            </a:pPr>
            <a:r>
              <a:rPr lang="en-IN" dirty="0" smtClean="0"/>
              <a:t>We wish to estimate</a:t>
            </a:r>
          </a:p>
          <a:p>
            <a:pPr>
              <a:buNone/>
            </a:pPr>
            <a:r>
              <a:rPr lang="en-IN" dirty="0" smtClean="0"/>
              <a:t>P:  P</a:t>
            </a:r>
            <a:r>
              <a:rPr lang="en-IN" baseline="-25000" dirty="0" smtClean="0"/>
              <a:t>1</a:t>
            </a:r>
            <a:r>
              <a:rPr lang="en-IN" dirty="0" smtClean="0"/>
              <a:t> P</a:t>
            </a:r>
            <a:r>
              <a:rPr lang="en-IN" baseline="-25000" dirty="0" smtClean="0"/>
              <a:t>2</a:t>
            </a:r>
            <a:r>
              <a:rPr lang="en-IN" dirty="0" smtClean="0"/>
              <a:t> P</a:t>
            </a:r>
            <a:r>
              <a:rPr lang="en-IN" baseline="-25000" dirty="0" smtClean="0"/>
              <a:t>3</a:t>
            </a:r>
            <a:r>
              <a:rPr lang="en-IN" dirty="0" smtClean="0"/>
              <a:t> ..... P</a:t>
            </a:r>
            <a:r>
              <a:rPr lang="en-IN" baseline="-25000" dirty="0" smtClean="0"/>
              <a:t>A</a:t>
            </a:r>
          </a:p>
          <a:p>
            <a:pPr>
              <a:buNone/>
            </a:pPr>
            <a:r>
              <a:rPr lang="en-IN" dirty="0" smtClean="0"/>
              <a:t>where</a:t>
            </a:r>
          </a:p>
          <a:p>
            <a:pPr>
              <a:buNone/>
            </a:pPr>
            <a:r>
              <a:rPr lang="en-IN" dirty="0" smtClean="0"/>
              <a:t>Pi = P (V</a:t>
            </a:r>
            <a:r>
              <a:rPr lang="en-IN" baseline="-25000" dirty="0" smtClean="0"/>
              <a:t>v</a:t>
            </a:r>
            <a:r>
              <a:rPr lang="en-IN" dirty="0" smtClean="0"/>
              <a:t>, </a:t>
            </a:r>
            <a:r>
              <a:rPr lang="en-IN" dirty="0" err="1" smtClean="0"/>
              <a:t>T</a:t>
            </a:r>
            <a:r>
              <a:rPr lang="en-IN" baseline="-25000" dirty="0" err="1" smtClean="0"/>
              <a:t>t</a:t>
            </a:r>
            <a:r>
              <a:rPr lang="en-IN" dirty="0" smtClean="0"/>
              <a:t>)                 e.g. P(“play”, “NN”)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Dataset and features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X: (w</a:t>
            </a:r>
            <a:r>
              <a:rPr lang="en-IN" baseline="-25000" dirty="0" smtClean="0"/>
              <a:t>1</a:t>
            </a:r>
            <a:r>
              <a:rPr lang="en-IN" dirty="0" smtClean="0"/>
              <a:t>,t</a:t>
            </a:r>
            <a:r>
              <a:rPr lang="en-IN" baseline="-25000" dirty="0" smtClean="0"/>
              <a:t>1</a:t>
            </a:r>
            <a:r>
              <a:rPr lang="en-IN" dirty="0" smtClean="0"/>
              <a:t>), (w</a:t>
            </a:r>
            <a:r>
              <a:rPr lang="en-IN" baseline="-25000" dirty="0" smtClean="0"/>
              <a:t>2</a:t>
            </a:r>
            <a:r>
              <a:rPr lang="en-IN" dirty="0" smtClean="0"/>
              <a:t>,t</a:t>
            </a:r>
            <a:r>
              <a:rPr lang="en-IN" baseline="-25000" dirty="0" smtClean="0"/>
              <a:t>2</a:t>
            </a:r>
            <a:r>
              <a:rPr lang="en-IN" dirty="0" smtClean="0"/>
              <a:t>), (w</a:t>
            </a:r>
            <a:r>
              <a:rPr lang="en-IN" baseline="-25000" dirty="0" smtClean="0"/>
              <a:t>3</a:t>
            </a:r>
            <a:r>
              <a:rPr lang="en-IN" dirty="0" smtClean="0"/>
              <a:t>,t</a:t>
            </a:r>
            <a:r>
              <a:rPr lang="en-IN" baseline="-25000" dirty="0" smtClean="0"/>
              <a:t>3</a:t>
            </a:r>
            <a:r>
              <a:rPr lang="en-IN" dirty="0" smtClean="0"/>
              <a:t>), .... (</a:t>
            </a:r>
            <a:r>
              <a:rPr lang="en-IN" dirty="0" err="1" smtClean="0"/>
              <a:t>w</a:t>
            </a:r>
            <a:r>
              <a:rPr lang="en-IN" baseline="-25000" dirty="0" err="1" smtClean="0"/>
              <a:t>n</a:t>
            </a:r>
            <a:r>
              <a:rPr lang="en-IN" dirty="0" smtClean="0"/>
              <a:t>, </a:t>
            </a:r>
            <a:r>
              <a:rPr lang="en-IN" dirty="0" err="1" smtClean="0"/>
              <a:t>t</a:t>
            </a:r>
            <a:r>
              <a:rPr lang="en-IN" baseline="-25000" dirty="0" err="1" smtClean="0"/>
              <a:t>n</a:t>
            </a:r>
            <a:r>
              <a:rPr lang="en-IN" dirty="0" smtClean="0"/>
              <a:t>)</a:t>
            </a:r>
          </a:p>
          <a:p>
            <a:endParaRPr lang="en-IN" dirty="0" smtClean="0"/>
          </a:p>
          <a:p>
            <a:r>
              <a:rPr lang="en-IN" dirty="0" smtClean="0"/>
              <a:t>We introduce features, F: F</a:t>
            </a:r>
            <a:r>
              <a:rPr lang="en-IN" baseline="-25000" dirty="0" smtClean="0"/>
              <a:t>1</a:t>
            </a:r>
            <a:r>
              <a:rPr lang="en-IN" dirty="0" smtClean="0"/>
              <a:t>, F</a:t>
            </a:r>
            <a:r>
              <a:rPr lang="en-IN" baseline="-25000" dirty="0" smtClean="0"/>
              <a:t>2</a:t>
            </a:r>
            <a:r>
              <a:rPr lang="en-IN" dirty="0" smtClean="0"/>
              <a:t>, F</a:t>
            </a:r>
            <a:r>
              <a:rPr lang="en-IN" baseline="-25000" dirty="0" smtClean="0"/>
              <a:t>3</a:t>
            </a:r>
            <a:r>
              <a:rPr lang="en-IN" dirty="0" smtClean="0"/>
              <a:t> ... F</a:t>
            </a:r>
            <a:r>
              <a:rPr lang="en-IN" baseline="-25000" dirty="0" smtClean="0"/>
              <a:t>|F|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example: </a:t>
            </a:r>
          </a:p>
          <a:p>
            <a:pPr>
              <a:buNone/>
            </a:pPr>
            <a:r>
              <a:rPr lang="en-IN" dirty="0" smtClean="0"/>
              <a:t>F</a:t>
            </a:r>
            <a:r>
              <a:rPr lang="en-IN" baseline="-25000" dirty="0" smtClean="0"/>
              <a:t>f</a:t>
            </a:r>
            <a:r>
              <a:rPr lang="en-IN" dirty="0" smtClean="0"/>
              <a:t> = 1 if V</a:t>
            </a:r>
            <a:r>
              <a:rPr lang="en-IN" baseline="-25000" dirty="0" smtClean="0"/>
              <a:t>v</a:t>
            </a:r>
            <a:r>
              <a:rPr lang="en-IN" dirty="0" smtClean="0"/>
              <a:t> ends with “-</a:t>
            </a:r>
            <a:r>
              <a:rPr lang="en-IN" dirty="0" err="1" smtClean="0"/>
              <a:t>tion</a:t>
            </a:r>
            <a:r>
              <a:rPr lang="en-IN" dirty="0" smtClean="0"/>
              <a:t>”</a:t>
            </a:r>
          </a:p>
          <a:p>
            <a:pPr>
              <a:buNone/>
            </a:pPr>
            <a:r>
              <a:rPr lang="en-IN" dirty="0" smtClean="0"/>
              <a:t>     = 0 otherwise</a:t>
            </a:r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444208" y="3284984"/>
            <a:ext cx="780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Binary</a:t>
            </a:r>
            <a:endParaRPr lang="en-IN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Binding features with V X 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example: &lt;promotion, N&gt;</a:t>
            </a:r>
          </a:p>
          <a:p>
            <a:pPr>
              <a:buNone/>
            </a:pPr>
            <a:r>
              <a:rPr lang="en-IN" dirty="0" smtClean="0"/>
              <a:t>Features = (1) ends with –</a:t>
            </a:r>
            <a:r>
              <a:rPr lang="en-IN" dirty="0" err="1" smtClean="0"/>
              <a:t>tion</a:t>
            </a:r>
            <a:r>
              <a:rPr lang="en-IN" dirty="0" smtClean="0"/>
              <a:t>, (2) has 3 syllables, etc.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F is a matrix with |F| rows and |V| X |T| columns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P : P</a:t>
            </a:r>
            <a:r>
              <a:rPr lang="en-IN" baseline="-25000" dirty="0" smtClean="0"/>
              <a:t>1</a:t>
            </a:r>
            <a:r>
              <a:rPr lang="en-IN" dirty="0" smtClean="0"/>
              <a:t>, P</a:t>
            </a:r>
            <a:r>
              <a:rPr lang="en-IN" baseline="-25000" dirty="0" smtClean="0"/>
              <a:t>2</a:t>
            </a:r>
            <a:r>
              <a:rPr lang="en-IN" dirty="0" smtClean="0"/>
              <a:t>, P</a:t>
            </a:r>
            <a:r>
              <a:rPr lang="en-IN" baseline="-25000" dirty="0" smtClean="0"/>
              <a:t>3</a:t>
            </a:r>
            <a:r>
              <a:rPr lang="en-IN" dirty="0" smtClean="0"/>
              <a:t> .... P</a:t>
            </a:r>
            <a:r>
              <a:rPr lang="en-IN" baseline="-25000" dirty="0" smtClean="0"/>
              <a:t>|V||T|</a:t>
            </a:r>
            <a:endParaRPr lang="en-IN" baseline="-25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371703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~</a:t>
            </a:r>
            <a:endParaRPr lang="en-IN" sz="2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Expected value of a feature</a:t>
            </a:r>
            <a:endParaRPr lang="en-IN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0" y="292494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339752" y="2204864"/>
            <a:ext cx="0" cy="381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39752" y="2204864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827584" y="1268760"/>
            <a:ext cx="1512168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9552" y="1412776"/>
            <a:ext cx="1731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    F      VXT</a:t>
            </a:r>
            <a:endParaRPr lang="en-IN" sz="28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71600" y="191683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339752" y="155679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483768" y="1772816"/>
            <a:ext cx="4721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&lt;v</a:t>
            </a:r>
            <a:r>
              <a:rPr lang="en-IN" baseline="-25000" dirty="0" smtClean="0"/>
              <a:t>1</a:t>
            </a:r>
            <a:r>
              <a:rPr lang="en-IN" dirty="0" smtClean="0"/>
              <a:t>,t</a:t>
            </a:r>
            <a:r>
              <a:rPr lang="en-IN" baseline="-25000" dirty="0" smtClean="0"/>
              <a:t>1</a:t>
            </a:r>
            <a:r>
              <a:rPr lang="en-IN" dirty="0" smtClean="0"/>
              <a:t>&gt;    &lt;v</a:t>
            </a:r>
            <a:r>
              <a:rPr lang="en-IN" baseline="-25000" dirty="0" smtClean="0"/>
              <a:t>1</a:t>
            </a:r>
            <a:r>
              <a:rPr lang="en-IN" dirty="0" smtClean="0"/>
              <a:t>,t</a:t>
            </a:r>
            <a:r>
              <a:rPr lang="en-IN" baseline="-25000" dirty="0" smtClean="0"/>
              <a:t>2</a:t>
            </a:r>
            <a:r>
              <a:rPr lang="en-IN" dirty="0" smtClean="0"/>
              <a:t>&gt;              .....                    &lt;v</a:t>
            </a:r>
            <a:r>
              <a:rPr lang="en-IN" baseline="-25000" dirty="0" smtClean="0"/>
              <a:t>i</a:t>
            </a:r>
            <a:r>
              <a:rPr lang="en-IN" dirty="0" smtClean="0"/>
              <a:t>, </a:t>
            </a:r>
            <a:r>
              <a:rPr lang="en-IN" dirty="0" err="1" smtClean="0"/>
              <a:t>t</a:t>
            </a:r>
            <a:r>
              <a:rPr lang="en-IN" baseline="-25000" dirty="0" err="1" smtClean="0"/>
              <a:t>j</a:t>
            </a:r>
            <a:r>
              <a:rPr lang="en-IN" dirty="0" smtClean="0"/>
              <a:t>&gt; ......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1691680" y="2420888"/>
            <a:ext cx="50206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F</a:t>
            </a:r>
            <a:r>
              <a:rPr lang="en-IN" baseline="-25000" dirty="0" smtClean="0"/>
              <a:t>1</a:t>
            </a:r>
          </a:p>
          <a:p>
            <a:r>
              <a:rPr lang="en-IN" dirty="0" smtClean="0"/>
              <a:t>F</a:t>
            </a:r>
            <a:r>
              <a:rPr lang="en-IN" baseline="-25000" dirty="0" smtClean="0"/>
              <a:t>2</a:t>
            </a:r>
          </a:p>
          <a:p>
            <a:r>
              <a:rPr lang="en-IN" dirty="0" smtClean="0"/>
              <a:t>F</a:t>
            </a:r>
            <a:r>
              <a:rPr lang="en-IN" baseline="-25000" dirty="0" smtClean="0"/>
              <a:t>3</a:t>
            </a:r>
          </a:p>
          <a:p>
            <a:r>
              <a:rPr lang="en-IN" dirty="0" smtClean="0"/>
              <a:t>.</a:t>
            </a:r>
          </a:p>
          <a:p>
            <a:r>
              <a:rPr lang="en-IN" dirty="0" smtClean="0"/>
              <a:t>.</a:t>
            </a:r>
          </a:p>
          <a:p>
            <a:r>
              <a:rPr lang="en-IN" dirty="0" smtClean="0"/>
              <a:t>.</a:t>
            </a:r>
          </a:p>
          <a:p>
            <a:r>
              <a:rPr lang="en-IN" dirty="0" smtClean="0"/>
              <a:t>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F</a:t>
            </a:r>
            <a:r>
              <a:rPr lang="en-IN" baseline="-25000" dirty="0" smtClean="0"/>
              <a:t>|F|</a:t>
            </a:r>
            <a:endParaRPr lang="en-IN" baseline="-250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Entropy</a:t>
            </a:r>
            <a:endParaRPr lang="en-IN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baseline="-25000" dirty="0" smtClean="0"/>
          </a:p>
          <a:p>
            <a:pPr>
              <a:buNone/>
            </a:pPr>
            <a:r>
              <a:rPr lang="en-IN" dirty="0" smtClean="0"/>
              <a:t>For q: uniform distribution,</a:t>
            </a:r>
          </a:p>
          <a:p>
            <a:pPr>
              <a:buNone/>
            </a:pPr>
            <a:r>
              <a:rPr lang="en-IN" dirty="0" err="1" smtClean="0"/>
              <a:t>Ep</a:t>
            </a:r>
            <a:r>
              <a:rPr lang="en-IN" dirty="0" smtClean="0"/>
              <a:t> (</a:t>
            </a:r>
            <a:r>
              <a:rPr lang="en-IN" dirty="0" err="1" smtClean="0"/>
              <a:t>F</a:t>
            </a:r>
            <a:r>
              <a:rPr lang="en-IN" baseline="-25000" dirty="0" err="1" smtClean="0"/>
              <a:t>fij</a:t>
            </a:r>
            <a:r>
              <a:rPr lang="en-IN" dirty="0" smtClean="0"/>
              <a:t>) =</a:t>
            </a:r>
          </a:p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For empirical distribution</a:t>
            </a:r>
          </a:p>
          <a:p>
            <a:pPr>
              <a:buNone/>
            </a:pPr>
            <a:r>
              <a:rPr lang="en-IN" dirty="0" err="1" smtClean="0"/>
              <a:t>Ep</a:t>
            </a:r>
            <a:r>
              <a:rPr lang="en-IN" dirty="0" smtClean="0"/>
              <a:t> (</a:t>
            </a:r>
            <a:r>
              <a:rPr lang="en-IN" dirty="0" err="1" smtClean="0"/>
              <a:t>F</a:t>
            </a:r>
            <a:r>
              <a:rPr lang="en-IN" baseline="-25000" dirty="0" err="1" smtClean="0"/>
              <a:t>fij</a:t>
            </a:r>
            <a:r>
              <a:rPr lang="en-IN" dirty="0" smtClean="0"/>
              <a:t>) = similarly.</a:t>
            </a:r>
          </a:p>
          <a:p>
            <a:pPr>
              <a:buNone/>
            </a:pPr>
            <a:r>
              <a:rPr lang="en-IN" dirty="0" smtClean="0"/>
              <a:t>  </a:t>
            </a:r>
          </a:p>
        </p:txBody>
      </p:sp>
      <p:sp>
        <p:nvSpPr>
          <p:cNvPr id="5" name="Rectangle 4"/>
          <p:cNvSpPr/>
          <p:nvPr/>
        </p:nvSpPr>
        <p:spPr>
          <a:xfrm>
            <a:off x="2123728" y="1844824"/>
            <a:ext cx="4572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5400" dirty="0">
                <a:solidFill>
                  <a:prstClr val="black"/>
                </a:solidFill>
              </a:rPr>
              <a:t>Σ</a:t>
            </a:r>
            <a:r>
              <a:rPr lang="en-IN" sz="5400" b="1" dirty="0">
                <a:solidFill>
                  <a:prstClr val="black"/>
                </a:solidFill>
              </a:rPr>
              <a:t> </a:t>
            </a:r>
            <a:r>
              <a:rPr lang="en-IN" sz="2400" dirty="0" smtClean="0">
                <a:solidFill>
                  <a:prstClr val="black"/>
                </a:solidFill>
              </a:rPr>
              <a:t>Pr (F</a:t>
            </a:r>
            <a:r>
              <a:rPr lang="en-IN" sz="2400" baseline="-25000" dirty="0" smtClean="0">
                <a:solidFill>
                  <a:prstClr val="black"/>
                </a:solidFill>
              </a:rPr>
              <a:t>f</a:t>
            </a:r>
            <a:r>
              <a:rPr lang="en-IN" sz="2400" dirty="0" smtClean="0">
                <a:solidFill>
                  <a:prstClr val="black"/>
                </a:solidFill>
              </a:rPr>
              <a:t>)   Value (F</a:t>
            </a:r>
            <a:r>
              <a:rPr lang="en-IN" sz="2400" baseline="-25000" dirty="0" smtClean="0">
                <a:solidFill>
                  <a:prstClr val="black"/>
                </a:solidFill>
              </a:rPr>
              <a:t>f</a:t>
            </a:r>
            <a:r>
              <a:rPr lang="en-IN" sz="2400" dirty="0" smtClean="0">
                <a:solidFill>
                  <a:prstClr val="black"/>
                </a:solidFill>
              </a:rPr>
              <a:t>)</a:t>
            </a:r>
            <a:endParaRPr lang="en-IN" sz="24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</a:pPr>
            <a:endParaRPr lang="en-IN" sz="24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24928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i</a:t>
            </a:r>
            <a:r>
              <a:rPr lang="en-IN" dirty="0" smtClean="0"/>
              <a:t>=1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1979712" y="177281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|V| |T|</a:t>
            </a:r>
            <a:endParaRPr lang="en-IN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3419872" y="1988840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19872" y="2780928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i</a:t>
            </a:r>
            <a:endParaRPr lang="en-IN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4716016" y="1988840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16016" y="2780928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/>
              <a:t>i</a:t>
            </a:r>
            <a:endParaRPr lang="en-IN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Introducing two distributions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556792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Constrained distribution: (</a:t>
            </a:r>
            <a:r>
              <a:rPr lang="en-IN" sz="2000" b="1" dirty="0" err="1" smtClean="0"/>
              <a:t>w.r.t</a:t>
            </a:r>
            <a:r>
              <a:rPr lang="en-IN" sz="2000" b="1" dirty="0" smtClean="0"/>
              <a:t> training data)</a:t>
            </a:r>
            <a:endParaRPr lang="en-IN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3789040"/>
            <a:ext cx="28195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000" b="1" dirty="0" smtClean="0"/>
              <a:t>Exponential distribution:</a:t>
            </a:r>
          </a:p>
          <a:p>
            <a:endParaRPr lang="en-IN" sz="2000" b="1" dirty="0" smtClean="0"/>
          </a:p>
          <a:p>
            <a:endParaRPr lang="en-IN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55776" y="1988840"/>
            <a:ext cx="47827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dirty="0" smtClean="0"/>
              <a:t>R : { r(y) : </a:t>
            </a:r>
            <a:r>
              <a:rPr lang="en-IN" sz="3600" dirty="0" err="1" smtClean="0"/>
              <a:t>E</a:t>
            </a:r>
            <a:r>
              <a:rPr lang="en-IN" sz="3600" baseline="-25000" dirty="0" err="1" smtClean="0"/>
              <a:t>r</a:t>
            </a:r>
            <a:r>
              <a:rPr lang="en-IN" sz="3600" dirty="0" smtClean="0"/>
              <a:t>(F) = E</a:t>
            </a:r>
            <a:r>
              <a:rPr lang="en-IN" sz="3600" baseline="-25000" dirty="0" smtClean="0"/>
              <a:t>P</a:t>
            </a:r>
            <a:r>
              <a:rPr lang="en-IN" sz="3600" dirty="0" smtClean="0"/>
              <a:t> (F) }</a:t>
            </a:r>
          </a:p>
          <a:p>
            <a:endParaRPr lang="en-IN" sz="3600" dirty="0" smtClean="0"/>
          </a:p>
          <a:p>
            <a:r>
              <a:rPr lang="en-IN" sz="3600" dirty="0" smtClean="0"/>
              <a:t>where y belongs to V X T</a:t>
            </a:r>
            <a:endParaRPr lang="en-IN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796136" y="206084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4509120"/>
            <a:ext cx="49786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dirty="0" smtClean="0"/>
              <a:t>S: { s(y) : s(y) = k e</a:t>
            </a:r>
          </a:p>
          <a:p>
            <a:endParaRPr lang="en-IN" sz="3600" dirty="0" smtClean="0"/>
          </a:p>
          <a:p>
            <a:r>
              <a:rPr lang="en-IN" sz="3600" dirty="0" smtClean="0"/>
              <a:t>e.g. s(“promotion”, “NN”)</a:t>
            </a:r>
            <a:endParaRPr lang="en-IN" sz="3600" dirty="0"/>
          </a:p>
        </p:txBody>
      </p:sp>
      <p:sp>
        <p:nvSpPr>
          <p:cNvPr id="9" name="Rectangle 8"/>
          <p:cNvSpPr/>
          <p:nvPr/>
        </p:nvSpPr>
        <p:spPr>
          <a:xfrm>
            <a:off x="4427984" y="3933056"/>
            <a:ext cx="11624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4400" dirty="0" smtClean="0">
                <a:solidFill>
                  <a:prstClr val="black"/>
                </a:solidFill>
              </a:rPr>
              <a:t>Σ</a:t>
            </a:r>
            <a:r>
              <a:rPr lang="en-IN" sz="4400" b="1" dirty="0" smtClean="0">
                <a:solidFill>
                  <a:prstClr val="black"/>
                </a:solidFill>
              </a:rPr>
              <a:t> </a:t>
            </a:r>
            <a:r>
              <a:rPr lang="el-GR" sz="2800" dirty="0" smtClean="0">
                <a:solidFill>
                  <a:prstClr val="black"/>
                </a:solidFill>
              </a:rPr>
              <a:t>μ</a:t>
            </a:r>
            <a:r>
              <a:rPr lang="en-IN" sz="2800" baseline="-25000" dirty="0" smtClean="0">
                <a:solidFill>
                  <a:prstClr val="black"/>
                </a:solidFill>
              </a:rPr>
              <a:t>f</a:t>
            </a:r>
            <a:r>
              <a:rPr lang="en-IN" sz="2800" dirty="0" smtClean="0">
                <a:solidFill>
                  <a:prstClr val="black"/>
                </a:solidFill>
              </a:rPr>
              <a:t> F</a:t>
            </a:r>
            <a:r>
              <a:rPr lang="en-IN" sz="2800" baseline="-25000" dirty="0" smtClean="0">
                <a:solidFill>
                  <a:prstClr val="black"/>
                </a:solidFill>
              </a:rPr>
              <a:t>f</a:t>
            </a:r>
            <a:endParaRPr lang="en-IN" baseline="-250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4437112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f= 1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4427984" y="378904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|F|</a:t>
            </a:r>
            <a:endParaRPr lang="en-IN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Pythagorean theorem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 (r || s) = D ( r || p*) + D (p* || s)</a:t>
            </a:r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p * is an intersection of r and s</a:t>
            </a:r>
            <a:endParaRPr lang="en-IN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Conclusion: Intuition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 intuition is:</a:t>
            </a:r>
          </a:p>
          <a:p>
            <a:pPr lvl="1"/>
            <a:r>
              <a:rPr lang="en-IN" dirty="0" smtClean="0"/>
              <a:t>Constrained distribution brings in likelihood</a:t>
            </a:r>
          </a:p>
          <a:p>
            <a:pPr lvl="1"/>
            <a:r>
              <a:rPr lang="en-IN" dirty="0" smtClean="0"/>
              <a:t>Exponential distribution is due to entropy</a:t>
            </a:r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Hence, the duality.</a:t>
            </a:r>
          </a:p>
          <a:p>
            <a:pPr lvl="1"/>
            <a:endParaRPr lang="en-IN" dirty="0" smtClean="0"/>
          </a:p>
          <a:p>
            <a:pPr lvl="1"/>
            <a:r>
              <a:rPr lang="en-IN" dirty="0" smtClean="0"/>
              <a:t>We will continue in the next session.</a:t>
            </a:r>
            <a:endParaRPr lang="en-IN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 smtClean="0"/>
              <a:t>Maximum Likelihood-Maximum Entropy Duality</a:t>
            </a:r>
            <a:r>
              <a:rPr lang="en-IN" sz="3200" b="1" dirty="0" smtClean="0"/>
              <a:t>: Session </a:t>
            </a:r>
            <a:r>
              <a:rPr lang="en-IN" sz="3200" b="1" dirty="0" smtClean="0"/>
              <a:t>7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IN" sz="3600" dirty="0" smtClean="0">
                <a:solidFill>
                  <a:schemeClr val="tx1"/>
                </a:solidFill>
              </a:rPr>
              <a:t>Pushpak Bhattacharyya</a:t>
            </a:r>
          </a:p>
          <a:p>
            <a:endParaRPr lang="en-IN" sz="2400" dirty="0" smtClean="0">
              <a:solidFill>
                <a:schemeClr val="tx1"/>
              </a:solidFill>
            </a:endParaRPr>
          </a:p>
          <a:p>
            <a:r>
              <a:rPr lang="en-IN" sz="2400" dirty="0" smtClean="0">
                <a:solidFill>
                  <a:schemeClr val="tx1"/>
                </a:solidFill>
              </a:rPr>
              <a:t>Scribed by </a:t>
            </a:r>
            <a:r>
              <a:rPr lang="en-IN" sz="2400" dirty="0" err="1" smtClean="0">
                <a:solidFill>
                  <a:schemeClr val="tx1"/>
                </a:solidFill>
              </a:rPr>
              <a:t>Aditya</a:t>
            </a:r>
            <a:r>
              <a:rPr lang="en-IN" sz="2400" dirty="0" smtClean="0">
                <a:solidFill>
                  <a:schemeClr val="tx1"/>
                </a:solidFill>
              </a:rPr>
              <a:t> Joshi</a:t>
            </a:r>
          </a:p>
          <a:p>
            <a:r>
              <a:rPr lang="en-IN" sz="2400" dirty="0" smtClean="0">
                <a:solidFill>
                  <a:schemeClr val="tx1"/>
                </a:solidFill>
              </a:rPr>
              <a:t>Presented in NLP-AI talk on </a:t>
            </a:r>
            <a:r>
              <a:rPr lang="en-IN" sz="2400" dirty="0" smtClean="0">
                <a:solidFill>
                  <a:schemeClr val="tx1"/>
                </a:solidFill>
              </a:rPr>
              <a:t>20</a:t>
            </a:r>
            <a:r>
              <a:rPr lang="en-IN" sz="2400" baseline="30000" dirty="0" smtClean="0">
                <a:solidFill>
                  <a:schemeClr val="tx1"/>
                </a:solidFill>
              </a:rPr>
              <a:t>th</a:t>
            </a:r>
            <a:r>
              <a:rPr lang="en-IN" sz="2400" dirty="0" smtClean="0">
                <a:solidFill>
                  <a:schemeClr val="tx1"/>
                </a:solidFill>
              </a:rPr>
              <a:t> </a:t>
            </a:r>
            <a:r>
              <a:rPr lang="en-IN" sz="2400" dirty="0" smtClean="0">
                <a:solidFill>
                  <a:schemeClr val="tx1"/>
                </a:solidFill>
              </a:rPr>
              <a:t>September, 2015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POS Tagging (1/2)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Vocabulary, V : V</a:t>
            </a:r>
            <a:r>
              <a:rPr lang="en-IN" baseline="-25000" dirty="0" smtClean="0"/>
              <a:t>1</a:t>
            </a:r>
            <a:r>
              <a:rPr lang="en-IN" dirty="0" smtClean="0"/>
              <a:t>, V</a:t>
            </a:r>
            <a:r>
              <a:rPr lang="en-IN" baseline="-25000" dirty="0" smtClean="0"/>
              <a:t>2</a:t>
            </a:r>
            <a:r>
              <a:rPr lang="en-IN" dirty="0" smtClean="0"/>
              <a:t>, V</a:t>
            </a:r>
            <a:r>
              <a:rPr lang="en-IN" baseline="-25000" dirty="0" smtClean="0"/>
              <a:t>3</a:t>
            </a:r>
            <a:r>
              <a:rPr lang="en-IN" dirty="0" smtClean="0"/>
              <a:t> ... V</a:t>
            </a:r>
            <a:r>
              <a:rPr lang="en-IN" baseline="-25000" dirty="0" smtClean="0"/>
              <a:t>|V</a:t>
            </a:r>
            <a:r>
              <a:rPr lang="en-IN" baseline="-25000" dirty="0" smtClean="0"/>
              <a:t>|</a:t>
            </a:r>
          </a:p>
          <a:p>
            <a:r>
              <a:rPr lang="en-IN" dirty="0" smtClean="0"/>
              <a:t>Tag set, T : T</a:t>
            </a:r>
            <a:r>
              <a:rPr lang="en-IN" baseline="-25000" dirty="0" smtClean="0"/>
              <a:t>1</a:t>
            </a:r>
            <a:r>
              <a:rPr lang="en-IN" dirty="0" smtClean="0"/>
              <a:t>, T</a:t>
            </a:r>
            <a:r>
              <a:rPr lang="en-IN" baseline="-25000" dirty="0" smtClean="0"/>
              <a:t>2</a:t>
            </a:r>
            <a:r>
              <a:rPr lang="en-IN" dirty="0" smtClean="0"/>
              <a:t>, T</a:t>
            </a:r>
            <a:r>
              <a:rPr lang="en-IN" baseline="-25000" dirty="0" smtClean="0"/>
              <a:t>3</a:t>
            </a:r>
            <a:r>
              <a:rPr lang="en-IN" dirty="0" smtClean="0"/>
              <a:t> ..... </a:t>
            </a:r>
            <a:r>
              <a:rPr lang="en-IN" dirty="0" smtClean="0"/>
              <a:t>T</a:t>
            </a:r>
            <a:r>
              <a:rPr lang="en-IN" baseline="-25000" dirty="0" smtClean="0"/>
              <a:t>|T|</a:t>
            </a:r>
          </a:p>
          <a:p>
            <a:r>
              <a:rPr lang="en-IN" dirty="0" smtClean="0"/>
              <a:t>Features, F: F</a:t>
            </a:r>
            <a:r>
              <a:rPr lang="en-IN" baseline="-25000" dirty="0" smtClean="0"/>
              <a:t>1</a:t>
            </a:r>
            <a:r>
              <a:rPr lang="en-IN" dirty="0" smtClean="0"/>
              <a:t>, F</a:t>
            </a:r>
            <a:r>
              <a:rPr lang="en-IN" baseline="-25000" dirty="0" smtClean="0"/>
              <a:t>2</a:t>
            </a:r>
            <a:r>
              <a:rPr lang="en-IN" dirty="0" smtClean="0"/>
              <a:t>, F</a:t>
            </a:r>
            <a:r>
              <a:rPr lang="en-IN" baseline="-25000" dirty="0" smtClean="0"/>
              <a:t>3</a:t>
            </a:r>
            <a:r>
              <a:rPr lang="en-IN" dirty="0" smtClean="0"/>
              <a:t> ... F</a:t>
            </a:r>
            <a:r>
              <a:rPr lang="en-IN" baseline="-25000" dirty="0" smtClean="0"/>
              <a:t>|F|</a:t>
            </a:r>
            <a:endParaRPr lang="en-IN" baseline="-25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1560" y="4005064"/>
            <a:ext cx="4424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“Promotion”,   “NN”,        has ‘</a:t>
            </a:r>
            <a:r>
              <a:rPr lang="en-IN" sz="2400" dirty="0" err="1" smtClean="0"/>
              <a:t>tion</a:t>
            </a:r>
            <a:r>
              <a:rPr lang="en-IN" sz="2400" dirty="0" smtClean="0"/>
              <a:t>’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437112"/>
            <a:ext cx="323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V</a:t>
            </a:r>
            <a:r>
              <a:rPr lang="en-IN" sz="2400" baseline="-25000" dirty="0" smtClean="0"/>
              <a:t>i</a:t>
            </a:r>
            <a:r>
              <a:rPr lang="en-IN" sz="2400" dirty="0" smtClean="0"/>
              <a:t>                  </a:t>
            </a:r>
            <a:r>
              <a:rPr lang="en-IN" sz="2400" dirty="0" err="1" smtClean="0"/>
              <a:t>T</a:t>
            </a:r>
            <a:r>
              <a:rPr lang="en-IN" sz="2400" baseline="-25000" dirty="0" err="1" smtClean="0"/>
              <a:t>j</a:t>
            </a:r>
            <a:r>
              <a:rPr lang="en-IN" sz="2400" baseline="-25000" dirty="0" smtClean="0"/>
              <a:t> </a:t>
            </a:r>
            <a:r>
              <a:rPr lang="en-IN" sz="2400" dirty="0" smtClean="0"/>
              <a:t>                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endParaRPr lang="en-IN" sz="2400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6012160" y="328498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i="1" u="sng" dirty="0" smtClean="0"/>
              <a:t>Goal:</a:t>
            </a:r>
            <a:endParaRPr lang="en-IN" sz="2400" b="1" i="1" u="sng" dirty="0"/>
          </a:p>
        </p:txBody>
      </p:sp>
      <p:sp>
        <p:nvSpPr>
          <p:cNvPr id="7" name="Oval 6"/>
          <p:cNvSpPr/>
          <p:nvPr/>
        </p:nvSpPr>
        <p:spPr>
          <a:xfrm>
            <a:off x="6948264" y="4005064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7524328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Oval 8"/>
          <p:cNvSpPr/>
          <p:nvPr/>
        </p:nvSpPr>
        <p:spPr>
          <a:xfrm>
            <a:off x="6372200" y="501317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>
            <a:stCxn id="7" idx="3"/>
            <a:endCxn id="9" idx="7"/>
          </p:cNvCxnSpPr>
          <p:nvPr/>
        </p:nvCxnSpPr>
        <p:spPr>
          <a:xfrm flipH="1">
            <a:off x="6556588" y="4189452"/>
            <a:ext cx="423312" cy="855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6"/>
            <a:endCxn id="8" idx="1"/>
          </p:cNvCxnSpPr>
          <p:nvPr/>
        </p:nvCxnSpPr>
        <p:spPr>
          <a:xfrm>
            <a:off x="7164288" y="4113076"/>
            <a:ext cx="391676" cy="931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6"/>
            <a:endCxn id="8" idx="2"/>
          </p:cNvCxnSpPr>
          <p:nvPr/>
        </p:nvCxnSpPr>
        <p:spPr>
          <a:xfrm>
            <a:off x="6588224" y="512118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92280" y="3717032"/>
            <a:ext cx="144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Phenomenon</a:t>
            </a:r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7236296" y="5229200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Algorithm</a:t>
            </a:r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5724128" y="5301208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Model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Some intuition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smtClean="0"/>
              <a:t>Example with dice</a:t>
            </a:r>
          </a:p>
          <a:p>
            <a:pPr>
              <a:buNone/>
            </a:pPr>
            <a:r>
              <a:rPr lang="en-IN" dirty="0" smtClean="0"/>
              <a:t>Outcomes = 1,2,3,4,5,6</a:t>
            </a:r>
          </a:p>
          <a:p>
            <a:pPr>
              <a:buNone/>
            </a:pPr>
            <a:r>
              <a:rPr lang="en-IN" dirty="0" smtClean="0"/>
              <a:t>P(1) + P(2)+P(3)+...P(6) = 1</a:t>
            </a:r>
          </a:p>
          <a:p>
            <a:pPr>
              <a:buNone/>
            </a:pPr>
            <a:r>
              <a:rPr lang="en-IN" dirty="0" smtClean="0"/>
              <a:t>Entropy(Dice) = H(</a:t>
            </a:r>
            <a:r>
              <a:rPr lang="el-GR" dirty="0" smtClean="0"/>
              <a:t>θ</a:t>
            </a:r>
            <a:r>
              <a:rPr lang="en-IN" dirty="0" smtClean="0"/>
              <a:t>)= -</a:t>
            </a:r>
            <a:r>
              <a:rPr lang="en-IN" sz="5400" dirty="0" smtClean="0"/>
              <a:t> </a:t>
            </a:r>
            <a:r>
              <a:rPr lang="el-GR" sz="5400" dirty="0" smtClean="0"/>
              <a:t>Σ</a:t>
            </a:r>
            <a:r>
              <a:rPr lang="en-IN" dirty="0" smtClean="0"/>
              <a:t>P(</a:t>
            </a:r>
            <a:r>
              <a:rPr lang="en-IN" dirty="0" err="1" smtClean="0"/>
              <a:t>i</a:t>
            </a:r>
            <a:r>
              <a:rPr lang="en-IN" dirty="0" smtClean="0"/>
              <a:t>) </a:t>
            </a:r>
            <a:r>
              <a:rPr lang="en-IN" dirty="0" err="1" smtClean="0"/>
              <a:t>ln</a:t>
            </a:r>
            <a:r>
              <a:rPr lang="en-IN" dirty="0" smtClean="0"/>
              <a:t> P(</a:t>
            </a:r>
            <a:r>
              <a:rPr lang="en-IN" dirty="0" err="1" smtClean="0"/>
              <a:t>i</a:t>
            </a:r>
            <a:r>
              <a:rPr lang="en-IN" dirty="0" smtClean="0"/>
              <a:t>)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Now, there is a principle called </a:t>
            </a:r>
            <a:r>
              <a:rPr lang="en-IN" u="sng" dirty="0" smtClean="0"/>
              <a:t>Laplace’s Principle of Unbiased(?) reasoning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4427984" y="4077072"/>
            <a:ext cx="564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i</a:t>
            </a:r>
            <a:r>
              <a:rPr lang="en-IN" sz="2400" dirty="0" smtClean="0"/>
              <a:t>=1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499992" y="3212976"/>
            <a:ext cx="305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smtClean="0"/>
              <a:t>6</a:t>
            </a:r>
            <a:endParaRPr lang="en-IN" sz="24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Recap: POS Tagging (2/2)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P:  P</a:t>
            </a:r>
            <a:r>
              <a:rPr lang="en-IN" baseline="-25000" dirty="0" smtClean="0"/>
              <a:t>1</a:t>
            </a:r>
            <a:r>
              <a:rPr lang="en-IN" dirty="0" smtClean="0"/>
              <a:t> P</a:t>
            </a:r>
            <a:r>
              <a:rPr lang="en-IN" baseline="-25000" dirty="0" smtClean="0"/>
              <a:t>2</a:t>
            </a:r>
            <a:r>
              <a:rPr lang="en-IN" dirty="0" smtClean="0"/>
              <a:t> P</a:t>
            </a:r>
            <a:r>
              <a:rPr lang="en-IN" baseline="-25000" dirty="0" smtClean="0"/>
              <a:t>3</a:t>
            </a:r>
            <a:r>
              <a:rPr lang="en-IN" dirty="0" smtClean="0"/>
              <a:t> ..... </a:t>
            </a:r>
            <a:r>
              <a:rPr lang="en-IN" dirty="0" smtClean="0"/>
              <a:t>P</a:t>
            </a:r>
            <a:r>
              <a:rPr lang="en-IN" baseline="-25000" dirty="0" smtClean="0"/>
              <a:t>|V| X |T|</a:t>
            </a:r>
          </a:p>
          <a:p>
            <a:endParaRPr lang="en-IN" baseline="-25000" dirty="0" smtClean="0"/>
          </a:p>
          <a:p>
            <a:r>
              <a:rPr lang="en-IN" dirty="0" smtClean="0"/>
              <a:t>P(T|W) = P(T,W) / P(W)</a:t>
            </a:r>
          </a:p>
          <a:p>
            <a:r>
              <a:rPr lang="en-IN" dirty="0" smtClean="0"/>
              <a:t>Hence, P(“</a:t>
            </a:r>
            <a:r>
              <a:rPr lang="en-IN" dirty="0" err="1" smtClean="0"/>
              <a:t>Promotion”,”NN</a:t>
            </a:r>
            <a:r>
              <a:rPr lang="en-IN" dirty="0" smtClean="0"/>
              <a:t>”) is the kind of probabilities we wish to estimate</a:t>
            </a:r>
          </a:p>
          <a:p>
            <a:endParaRPr lang="en-IN" dirty="0" smtClean="0"/>
          </a:p>
          <a:p>
            <a:r>
              <a:rPr lang="en-IN" dirty="0" smtClean="0"/>
              <a:t>Observations: O: O</a:t>
            </a:r>
            <a:r>
              <a:rPr lang="en-IN" baseline="-25000" dirty="0" smtClean="0"/>
              <a:t>1</a:t>
            </a:r>
            <a:r>
              <a:rPr lang="en-IN" dirty="0" smtClean="0"/>
              <a:t>, O</a:t>
            </a:r>
            <a:r>
              <a:rPr lang="en-IN" baseline="-25000" dirty="0" smtClean="0"/>
              <a:t>2</a:t>
            </a:r>
            <a:r>
              <a:rPr lang="en-IN" dirty="0" smtClean="0"/>
              <a:t>, O</a:t>
            </a:r>
            <a:r>
              <a:rPr lang="en-IN" baseline="-25000" dirty="0" smtClean="0"/>
              <a:t>3</a:t>
            </a:r>
            <a:r>
              <a:rPr lang="en-IN" dirty="0" smtClean="0"/>
              <a:t>... O</a:t>
            </a:r>
            <a:r>
              <a:rPr lang="en-IN" baseline="-25000" dirty="0" smtClean="0"/>
              <a:t>m</a:t>
            </a:r>
            <a:endParaRPr lang="en-IN" baseline="-25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03648" y="5733256"/>
            <a:ext cx="53009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{o} </a:t>
            </a:r>
            <a:r>
              <a:rPr lang="el-GR" sz="2800" dirty="0" smtClean="0"/>
              <a:t>ε</a:t>
            </a:r>
            <a:r>
              <a:rPr lang="en-IN" sz="2800" dirty="0" smtClean="0"/>
              <a:t> {V} X {T} .... In a tagged corpus</a:t>
            </a:r>
            <a:endParaRPr lang="en-IN" sz="2800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Constrained Distribution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R: {r | </a:t>
            </a:r>
            <a:r>
              <a:rPr lang="en-IN" dirty="0" err="1" smtClean="0"/>
              <a:t>E</a:t>
            </a:r>
            <a:r>
              <a:rPr lang="en-IN" baseline="-25000" dirty="0" err="1" smtClean="0"/>
              <a:t>r</a:t>
            </a:r>
            <a:r>
              <a:rPr lang="en-IN" dirty="0" smtClean="0"/>
              <a:t> (</a:t>
            </a:r>
            <a:r>
              <a:rPr lang="en-IN" dirty="0" err="1" smtClean="0"/>
              <a:t>F</a:t>
            </a:r>
            <a:r>
              <a:rPr lang="en-IN" baseline="-25000" dirty="0" err="1" smtClean="0"/>
              <a:t>k</a:t>
            </a:r>
            <a:r>
              <a:rPr lang="en-IN" dirty="0" smtClean="0"/>
              <a:t>) = </a:t>
            </a:r>
            <a:r>
              <a:rPr lang="en-IN" dirty="0" err="1" smtClean="0"/>
              <a:t>E</a:t>
            </a:r>
            <a:r>
              <a:rPr lang="en-IN" baseline="-25000" dirty="0" err="1" smtClean="0"/>
              <a:t>p</a:t>
            </a:r>
            <a:r>
              <a:rPr lang="en-IN" dirty="0" smtClean="0"/>
              <a:t> (</a:t>
            </a:r>
            <a:r>
              <a:rPr lang="en-IN" dirty="0" err="1" smtClean="0"/>
              <a:t>F</a:t>
            </a:r>
            <a:r>
              <a:rPr lang="en-IN" baseline="-25000" dirty="0" err="1" smtClean="0"/>
              <a:t>k</a:t>
            </a:r>
            <a:r>
              <a:rPr lang="en-IN" dirty="0" smtClean="0"/>
              <a:t>) }</a:t>
            </a:r>
          </a:p>
          <a:p>
            <a:pPr>
              <a:buNone/>
            </a:pPr>
            <a:r>
              <a:rPr lang="en-IN" dirty="0" smtClean="0"/>
              <a:t>Where,</a:t>
            </a:r>
          </a:p>
          <a:p>
            <a:pPr>
              <a:buNone/>
            </a:pPr>
            <a:r>
              <a:rPr lang="en-IN" dirty="0" smtClean="0"/>
              <a:t>P = empirical distribution</a:t>
            </a:r>
          </a:p>
          <a:p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177281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~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1772816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K = 1 .... |F|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63691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dirty="0" smtClean="0"/>
              <a:t>~</a:t>
            </a:r>
            <a:endParaRPr lang="en-IN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3429000"/>
            <a:ext cx="526778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dirty="0" err="1" smtClean="0"/>
              <a:t>E</a:t>
            </a:r>
            <a:r>
              <a:rPr lang="en-IN" sz="4000" baseline="-25000" dirty="0" err="1" smtClean="0"/>
              <a:t>r</a:t>
            </a:r>
            <a:r>
              <a:rPr lang="en-IN" sz="4000" dirty="0" smtClean="0"/>
              <a:t>(</a:t>
            </a:r>
            <a:r>
              <a:rPr lang="en-IN" sz="4000" dirty="0" err="1" smtClean="0"/>
              <a:t>F</a:t>
            </a:r>
            <a:r>
              <a:rPr lang="en-IN" sz="4000" baseline="-25000" dirty="0" err="1" smtClean="0"/>
              <a:t>k</a:t>
            </a:r>
            <a:r>
              <a:rPr lang="en-IN" sz="4000" dirty="0" smtClean="0"/>
              <a:t>)    =  </a:t>
            </a:r>
            <a:r>
              <a:rPr lang="el-GR" sz="6600" dirty="0" smtClean="0"/>
              <a:t>Σ</a:t>
            </a:r>
            <a:r>
              <a:rPr lang="en-IN" sz="4000" dirty="0" smtClean="0"/>
              <a:t> V(</a:t>
            </a:r>
            <a:r>
              <a:rPr lang="en-IN" sz="4000" dirty="0" err="1" smtClean="0"/>
              <a:t>F</a:t>
            </a:r>
            <a:r>
              <a:rPr lang="en-IN" sz="4000" baseline="-25000" dirty="0" err="1" smtClean="0"/>
              <a:t>k</a:t>
            </a:r>
            <a:r>
              <a:rPr lang="en-IN" sz="4000" dirty="0" smtClean="0"/>
              <a:t>). Pr (</a:t>
            </a:r>
            <a:r>
              <a:rPr lang="en-IN" sz="4000" dirty="0" err="1" smtClean="0"/>
              <a:t>F</a:t>
            </a:r>
            <a:r>
              <a:rPr lang="en-IN" sz="4000" baseline="-25000" dirty="0" err="1" smtClean="0"/>
              <a:t>k</a:t>
            </a:r>
            <a:r>
              <a:rPr lang="en-IN" sz="4000" dirty="0" smtClean="0"/>
              <a:t>)</a:t>
            </a:r>
            <a:endParaRPr lang="en-IN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4365104"/>
            <a:ext cx="1966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All values </a:t>
            </a:r>
            <a:r>
              <a:rPr lang="en-IN" sz="2800" dirty="0" err="1" smtClean="0"/>
              <a:t>F</a:t>
            </a:r>
            <a:r>
              <a:rPr lang="en-IN" sz="2800" baseline="-25000" dirty="0" err="1" smtClean="0"/>
              <a:t>k</a:t>
            </a:r>
            <a:endParaRPr lang="en-IN" sz="28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4581128"/>
            <a:ext cx="3789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smtClean="0"/>
              <a:t> are such that V(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smtClean="0"/>
              <a:t>) = 0 or 1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5013176"/>
            <a:ext cx="52565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 err="1" smtClean="0"/>
              <a:t>E</a:t>
            </a:r>
            <a:r>
              <a:rPr lang="en-IN" sz="2400" baseline="-25000" dirty="0" err="1" smtClean="0"/>
              <a:t>r</a:t>
            </a:r>
            <a:r>
              <a:rPr lang="en-IN" sz="2400" dirty="0" smtClean="0"/>
              <a:t>(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smtClean="0"/>
              <a:t>) = Pr(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smtClean="0"/>
              <a:t>) =</a:t>
            </a:r>
            <a:r>
              <a:rPr lang="el-GR" sz="4400" dirty="0" smtClean="0"/>
              <a:t> Σ</a:t>
            </a:r>
            <a:r>
              <a:rPr lang="en-IN" sz="2400" dirty="0" smtClean="0"/>
              <a:t> </a:t>
            </a:r>
            <a:r>
              <a:rPr lang="en-IN" sz="2400" dirty="0" smtClean="0"/>
              <a:t>Pr </a:t>
            </a:r>
            <a:r>
              <a:rPr lang="en-IN" sz="2400" dirty="0" smtClean="0"/>
              <a:t>(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smtClean="0"/>
              <a:t>, x)</a:t>
            </a:r>
          </a:p>
          <a:p>
            <a:r>
              <a:rPr lang="en-IN" sz="2400" dirty="0" smtClean="0"/>
              <a:t>                       =</a:t>
            </a:r>
            <a:r>
              <a:rPr lang="el-GR" sz="4400" dirty="0" smtClean="0"/>
              <a:t> Σ</a:t>
            </a:r>
            <a:r>
              <a:rPr lang="en-IN" sz="2400" dirty="0" smtClean="0"/>
              <a:t> Pr(x) Pr (</a:t>
            </a:r>
            <a:r>
              <a:rPr lang="en-IN" sz="2400" dirty="0" err="1" smtClean="0"/>
              <a:t>F</a:t>
            </a:r>
            <a:r>
              <a:rPr lang="en-IN" sz="2400" baseline="-25000" dirty="0" err="1" smtClean="0"/>
              <a:t>k</a:t>
            </a:r>
            <a:r>
              <a:rPr lang="en-IN" sz="2400" dirty="0" err="1" smtClean="0"/>
              <a:t>|x</a:t>
            </a:r>
            <a:r>
              <a:rPr lang="en-IN" sz="2400" dirty="0" smtClean="0"/>
              <a:t>)  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24128" y="5733256"/>
            <a:ext cx="1955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 </a:t>
            </a:r>
            <a:r>
              <a:rPr lang="el-GR" sz="2800" dirty="0" smtClean="0"/>
              <a:t>ε</a:t>
            </a:r>
            <a:r>
              <a:rPr lang="en-IN" sz="2800" dirty="0" smtClean="0"/>
              <a:t> {V} X {T}</a:t>
            </a:r>
            <a:r>
              <a:rPr lang="en-IN" sz="2800" dirty="0" smtClean="0"/>
              <a:t> </a:t>
            </a:r>
            <a:endParaRPr lang="en-IN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131840" y="5445224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987824" y="6165304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Exponential distribution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Uniform distribution, U is a member of the exponential family where </a:t>
            </a:r>
            <a:r>
              <a:rPr lang="el-GR" dirty="0" smtClean="0">
                <a:solidFill>
                  <a:prstClr val="black"/>
                </a:solidFill>
              </a:rPr>
              <a:t>μ</a:t>
            </a:r>
            <a:r>
              <a:rPr lang="en-IN" baseline="-25000" dirty="0" smtClean="0">
                <a:solidFill>
                  <a:prstClr val="black"/>
                </a:solidFill>
              </a:rPr>
              <a:t>f = 0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2276872"/>
            <a:ext cx="38332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dirty="0" smtClean="0"/>
              <a:t>S: { s(y) : s(y) = k e</a:t>
            </a:r>
          </a:p>
          <a:p>
            <a:endParaRPr lang="en-IN" sz="3600" dirty="0" smtClean="0"/>
          </a:p>
          <a:p>
            <a:r>
              <a:rPr lang="en-IN" sz="3600" dirty="0" smtClean="0"/>
              <a:t>Weights of features</a:t>
            </a:r>
            <a:endParaRPr lang="en-IN" sz="3600" dirty="0"/>
          </a:p>
        </p:txBody>
      </p:sp>
      <p:sp>
        <p:nvSpPr>
          <p:cNvPr id="6" name="Rectangle 5"/>
          <p:cNvSpPr/>
          <p:nvPr/>
        </p:nvSpPr>
        <p:spPr>
          <a:xfrm>
            <a:off x="5580112" y="1700808"/>
            <a:ext cx="11624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l-GR" sz="4400" dirty="0" smtClean="0">
                <a:solidFill>
                  <a:prstClr val="black"/>
                </a:solidFill>
              </a:rPr>
              <a:t>Σ</a:t>
            </a:r>
            <a:r>
              <a:rPr lang="en-IN" sz="4400" b="1" dirty="0" smtClean="0">
                <a:solidFill>
                  <a:prstClr val="black"/>
                </a:solidFill>
              </a:rPr>
              <a:t> </a:t>
            </a:r>
            <a:r>
              <a:rPr lang="el-GR" sz="2800" dirty="0" smtClean="0">
                <a:solidFill>
                  <a:prstClr val="black"/>
                </a:solidFill>
              </a:rPr>
              <a:t>μ</a:t>
            </a:r>
            <a:r>
              <a:rPr lang="en-IN" sz="2800" baseline="-25000" dirty="0" smtClean="0">
                <a:solidFill>
                  <a:prstClr val="black"/>
                </a:solidFill>
              </a:rPr>
              <a:t>f</a:t>
            </a:r>
            <a:r>
              <a:rPr lang="en-IN" sz="2800" dirty="0" smtClean="0">
                <a:solidFill>
                  <a:prstClr val="black"/>
                </a:solidFill>
              </a:rPr>
              <a:t> F</a:t>
            </a:r>
            <a:r>
              <a:rPr lang="en-IN" sz="2800" baseline="-25000" dirty="0" smtClean="0">
                <a:solidFill>
                  <a:prstClr val="black"/>
                </a:solidFill>
              </a:rPr>
              <a:t>f</a:t>
            </a:r>
            <a:endParaRPr lang="en-IN" baseline="-250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2204864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f= 1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5580112" y="1556792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|F|</a:t>
            </a:r>
            <a:endParaRPr lang="en-IN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32040" y="2420888"/>
            <a:ext cx="1368152" cy="936104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 smtClean="0"/>
              <a:t>Pythagorian</a:t>
            </a:r>
            <a:r>
              <a:rPr lang="en-IN" b="1" dirty="0" smtClean="0"/>
              <a:t> theorem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Let there be a p* that is a member of S ∩ R</a:t>
            </a:r>
          </a:p>
          <a:p>
            <a:endParaRPr lang="en-IN" dirty="0" smtClean="0"/>
          </a:p>
          <a:p>
            <a:r>
              <a:rPr lang="en-IN" dirty="0" smtClean="0"/>
              <a:t>The theorem states that for such a p* </a:t>
            </a:r>
          </a:p>
          <a:p>
            <a:pPr>
              <a:buNone/>
            </a:pPr>
            <a:r>
              <a:rPr lang="en-IN" dirty="0" smtClean="0"/>
              <a:t>D(s||r) = D(s||p*) + D(p*||r)</a:t>
            </a:r>
          </a:p>
          <a:p>
            <a:pPr>
              <a:buNone/>
            </a:pPr>
            <a:r>
              <a:rPr lang="en-IN" dirty="0" smtClean="0"/>
              <a:t>	</a:t>
            </a:r>
            <a:r>
              <a:rPr lang="en-IN" dirty="0" smtClean="0"/>
              <a:t>		where s and r come from R</a:t>
            </a:r>
            <a:endParaRPr lang="en-IN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(1/3)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LHS = D(s||r)</a:t>
            </a:r>
          </a:p>
          <a:p>
            <a:pPr>
              <a:buNone/>
            </a:pPr>
            <a:r>
              <a:rPr lang="en-IN" dirty="0" smtClean="0"/>
              <a:t>     =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s(x). log (s(x) -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s(x). log (r(x)) 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= - H(s) – E</a:t>
            </a:r>
            <a:r>
              <a:rPr lang="en-IN" baseline="-25000" dirty="0" smtClean="0"/>
              <a:t>s</a:t>
            </a:r>
            <a:r>
              <a:rPr lang="en-IN" dirty="0" smtClean="0"/>
              <a:t> log (r(x))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2852936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4067944" y="2852936"/>
            <a:ext cx="1820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(2/3)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RHS = D(s||p*) + D(p*||r)</a:t>
            </a:r>
          </a:p>
          <a:p>
            <a:pPr>
              <a:buNone/>
            </a:pPr>
            <a:r>
              <a:rPr lang="en-IN" dirty="0" smtClean="0"/>
              <a:t>            =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s(x) log s(x) -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s(x) log (p*(x)) </a:t>
            </a:r>
          </a:p>
          <a:p>
            <a:pPr>
              <a:buNone/>
            </a:pPr>
            <a:r>
              <a:rPr lang="en-IN" sz="3600" dirty="0" smtClean="0"/>
              <a:t>              +</a:t>
            </a:r>
            <a:r>
              <a:rPr lang="el-GR" sz="5400" dirty="0" smtClean="0"/>
              <a:t>Σ</a:t>
            </a:r>
            <a:r>
              <a:rPr lang="en-IN" dirty="0" smtClean="0"/>
              <a:t> p*(x) log (p*(x)) -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p*(x) log (r(x))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979712" y="2852936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3861048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427984" y="2924944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508104" y="3861048"/>
            <a:ext cx="340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x</a:t>
            </a:r>
            <a:endParaRPr lang="en-IN" sz="2800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Proof (3/3)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We will show later that term 2 and 3 cancel and the last term in LHS will be equal to remaining in RHS</a:t>
            </a:r>
          </a:p>
          <a:p>
            <a:endParaRPr lang="en-IN" dirty="0" smtClean="0"/>
          </a:p>
          <a:p>
            <a:r>
              <a:rPr lang="en-IN" dirty="0" smtClean="0"/>
              <a:t>This proof is also based on the fact that relative entropy &gt;= 0. This proof will be shown later.</a:t>
            </a:r>
            <a:endParaRPr lang="en-IN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Taking the ME path (1/1)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With </a:t>
            </a:r>
            <a:r>
              <a:rPr lang="en-IN" dirty="0" err="1" smtClean="0"/>
              <a:t>Pythagorian</a:t>
            </a:r>
            <a:r>
              <a:rPr lang="en-IN" dirty="0" smtClean="0"/>
              <a:t> theorem in view, we wish to show that: p* = </a:t>
            </a:r>
            <a:r>
              <a:rPr lang="en-IN" dirty="0" err="1" smtClean="0"/>
              <a:t>argmax</a:t>
            </a:r>
            <a:r>
              <a:rPr lang="en-IN" dirty="0" smtClean="0"/>
              <a:t> (H(r))</a:t>
            </a:r>
          </a:p>
          <a:p>
            <a:endParaRPr lang="en-IN" dirty="0" smtClean="0"/>
          </a:p>
          <a:p>
            <a:r>
              <a:rPr lang="en-IN" dirty="0" smtClean="0"/>
              <a:t>Consider D(r||u) where u is uniform </a:t>
            </a:r>
            <a:r>
              <a:rPr lang="en-IN" dirty="0" err="1" smtClean="0"/>
              <a:t>distrib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D(r||u) = D(r||p*) + D(p*||u)</a:t>
            </a:r>
          </a:p>
          <a:p>
            <a:pPr>
              <a:buNone/>
            </a:pPr>
            <a:r>
              <a:rPr lang="en-IN" dirty="0" smtClean="0"/>
              <a:t>Since D(.) &gt;= 0,</a:t>
            </a:r>
          </a:p>
          <a:p>
            <a:pPr>
              <a:buNone/>
            </a:pPr>
            <a:r>
              <a:rPr lang="en-IN" dirty="0" smtClean="0"/>
              <a:t>D(r||u) &gt;= D(p*||u)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564904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dirty="0" smtClean="0"/>
              <a:t>r</a:t>
            </a:r>
            <a:endParaRPr lang="en-IN" sz="24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Taking the ME path (2/2)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D(r||u) = -H(r) - </a:t>
            </a:r>
            <a:r>
              <a:rPr lang="el-GR" sz="5400" dirty="0" smtClean="0"/>
              <a:t>Σ</a:t>
            </a:r>
            <a:r>
              <a:rPr lang="en-IN" dirty="0" smtClean="0"/>
              <a:t> </a:t>
            </a:r>
            <a:r>
              <a:rPr lang="en-IN" dirty="0" smtClean="0"/>
              <a:t>r(x). log (u(x))</a:t>
            </a:r>
          </a:p>
          <a:p>
            <a:pPr>
              <a:buNone/>
            </a:pPr>
            <a:r>
              <a:rPr lang="en-IN" dirty="0" smtClean="0"/>
              <a:t>       = - H(r) + log (|V|X |T|)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3563888" y="227687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3528" y="32849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D(p*||u) = -H(p*) - </a:t>
            </a:r>
            <a:r>
              <a:rPr kumimoji="0" lang="el-GR" sz="5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p*(x). log (u(x))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I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= - H(p*) + log (|V|X |T|)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0216" y="3961656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x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4725144"/>
            <a:ext cx="1162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Therefore,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9672" y="5085184"/>
            <a:ext cx="59458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IN" sz="2400" dirty="0" smtClean="0"/>
              <a:t>H(r) + log (|V|X|T|) &gt;= -H(p*) + log (|V|X|T|)</a:t>
            </a:r>
          </a:p>
          <a:p>
            <a:pPr>
              <a:buFontTx/>
              <a:buChar char="-"/>
            </a:pPr>
            <a:r>
              <a:rPr lang="en-IN" sz="2400" dirty="0" smtClean="0"/>
              <a:t>- H(r) &gt;= -H(p*)</a:t>
            </a:r>
          </a:p>
          <a:p>
            <a:r>
              <a:rPr lang="en-IN" sz="2400" dirty="0" smtClean="0"/>
              <a:t>H(r)&lt;= H(p*)  ---------------- (A)</a:t>
            </a:r>
            <a:endParaRPr lang="en-IN" sz="24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Taking the MLE Path (1/3)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Consider D(p || s) = D(p || p*) + D(p* || s)</a:t>
            </a:r>
          </a:p>
          <a:p>
            <a:endParaRPr lang="en-IN" dirty="0" smtClean="0"/>
          </a:p>
          <a:p>
            <a:pPr>
              <a:buNone/>
            </a:pPr>
            <a:r>
              <a:rPr lang="en-IN" dirty="0" smtClean="0"/>
              <a:t>Where p is a constrained distribution</a:t>
            </a:r>
            <a:endParaRPr lang="en-IN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91680" y="263691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771800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763688" y="3573016"/>
            <a:ext cx="3461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D(p || s) &gt;= D(p || p*)</a:t>
            </a:r>
            <a:endParaRPr lang="en-I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123728" y="3356992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851920" y="34290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11560" y="4509120"/>
            <a:ext cx="77556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-H(p) - </a:t>
            </a:r>
            <a:r>
              <a:rPr lang="el-GR" sz="4800" dirty="0" smtClean="0"/>
              <a:t>Σ</a:t>
            </a:r>
            <a:r>
              <a:rPr lang="en-IN" sz="2800" dirty="0" smtClean="0"/>
              <a:t> </a:t>
            </a:r>
            <a:r>
              <a:rPr lang="en-IN" sz="2800" dirty="0" smtClean="0"/>
              <a:t>p(x</a:t>
            </a:r>
            <a:r>
              <a:rPr lang="en-IN" sz="2800" dirty="0" smtClean="0"/>
              <a:t>). log </a:t>
            </a:r>
            <a:r>
              <a:rPr lang="en-IN" sz="2800" dirty="0" smtClean="0"/>
              <a:t>(s(x</a:t>
            </a:r>
            <a:r>
              <a:rPr lang="en-IN" sz="2800" dirty="0" smtClean="0"/>
              <a:t>)) </a:t>
            </a:r>
            <a:r>
              <a:rPr lang="en-IN" sz="2800" dirty="0" smtClean="0"/>
              <a:t>&gt;= - H(p) - </a:t>
            </a:r>
            <a:r>
              <a:rPr lang="el-GR" sz="4800" dirty="0" smtClean="0"/>
              <a:t>Σ</a:t>
            </a:r>
            <a:r>
              <a:rPr lang="en-IN" sz="2800" dirty="0" smtClean="0"/>
              <a:t> </a:t>
            </a:r>
            <a:r>
              <a:rPr lang="en-IN" sz="2800" dirty="0" smtClean="0"/>
              <a:t>p(x</a:t>
            </a:r>
            <a:r>
              <a:rPr lang="en-IN" sz="2800" dirty="0" smtClean="0"/>
              <a:t>). log </a:t>
            </a:r>
            <a:r>
              <a:rPr lang="en-IN" sz="2800" dirty="0" smtClean="0"/>
              <a:t>(p*(x))</a:t>
            </a:r>
            <a:endParaRPr lang="en-I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979712" y="4653136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868144" y="465313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5373216"/>
            <a:ext cx="56412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800" dirty="0" smtClean="0"/>
              <a:t>Σ</a:t>
            </a:r>
            <a:r>
              <a:rPr lang="en-IN" sz="2800" dirty="0" smtClean="0"/>
              <a:t> p(x</a:t>
            </a:r>
            <a:r>
              <a:rPr lang="en-IN" sz="2800" dirty="0" smtClean="0"/>
              <a:t>). log </a:t>
            </a:r>
            <a:r>
              <a:rPr lang="en-IN" sz="2800" dirty="0" smtClean="0"/>
              <a:t>(s(x</a:t>
            </a:r>
            <a:r>
              <a:rPr lang="en-IN" sz="2800" dirty="0" smtClean="0"/>
              <a:t>)) </a:t>
            </a:r>
            <a:r>
              <a:rPr lang="en-IN" sz="2800" dirty="0" smtClean="0"/>
              <a:t>&lt;= </a:t>
            </a:r>
            <a:r>
              <a:rPr lang="el-GR" sz="4800" dirty="0" smtClean="0"/>
              <a:t>Σ</a:t>
            </a:r>
            <a:r>
              <a:rPr lang="en-IN" sz="2800" dirty="0" smtClean="0"/>
              <a:t> </a:t>
            </a:r>
            <a:r>
              <a:rPr lang="en-IN" sz="2800" dirty="0" smtClean="0"/>
              <a:t>p(x</a:t>
            </a:r>
            <a:r>
              <a:rPr lang="en-IN" sz="2800" dirty="0" smtClean="0"/>
              <a:t>). log </a:t>
            </a:r>
            <a:r>
              <a:rPr lang="en-IN" sz="2800" dirty="0" smtClean="0"/>
              <a:t>(p*(x))</a:t>
            </a:r>
            <a:endParaRPr lang="en-IN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5517232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043608" y="4653136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004048" y="4653136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3851920" y="5517232"/>
            <a:ext cx="364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~</a:t>
            </a:r>
            <a:endParaRPr lang="en-I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5181</Words>
  <Application>Microsoft Office PowerPoint</Application>
  <PresentationFormat>On-screen Show (4:3)</PresentationFormat>
  <Paragraphs>956</Paragraphs>
  <Slides>102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102</vt:i4>
      </vt:variant>
    </vt:vector>
  </HeadingPairs>
  <TitlesOfParts>
    <vt:vector size="103" baseType="lpstr">
      <vt:lpstr>Office Theme</vt:lpstr>
      <vt:lpstr>Maximum Likelihood-Maximum Entropy Duality: Session 1</vt:lpstr>
      <vt:lpstr>Slide 2</vt:lpstr>
      <vt:lpstr>Notations</vt:lpstr>
      <vt:lpstr>Goal</vt:lpstr>
      <vt:lpstr>Calculating probability from data</vt:lpstr>
      <vt:lpstr>In general, the task is...</vt:lpstr>
      <vt:lpstr>MLE</vt:lpstr>
      <vt:lpstr>What is known about: θ : &lt;P1, P2, ... Pn&gt;</vt:lpstr>
      <vt:lpstr>Some intuition</vt:lpstr>
      <vt:lpstr>The best estimate for the dice</vt:lpstr>
      <vt:lpstr>What does “best” mean? </vt:lpstr>
      <vt:lpstr>Optimization formulation</vt:lpstr>
      <vt:lpstr>Solving the optimization (1/2)</vt:lpstr>
      <vt:lpstr>Solving the optimization (2/2)</vt:lpstr>
      <vt:lpstr>Slide 15</vt:lpstr>
      <vt:lpstr>Introducing data in the notion of entropy</vt:lpstr>
      <vt:lpstr>Change in entropy</vt:lpstr>
      <vt:lpstr>Start of Duality</vt:lpstr>
      <vt:lpstr>Concluding remarks</vt:lpstr>
      <vt:lpstr>Maximum Likelihood-Maximum Entropy Duality: Session 2</vt:lpstr>
      <vt:lpstr>Recap (1/2)</vt:lpstr>
      <vt:lpstr>Recap (2/2)</vt:lpstr>
      <vt:lpstr>NLP Perspective</vt:lpstr>
      <vt:lpstr>Starting off</vt:lpstr>
      <vt:lpstr>In presence of data</vt:lpstr>
      <vt:lpstr>Taking the MLE route</vt:lpstr>
      <vt:lpstr>Maximization</vt:lpstr>
      <vt:lpstr>Evaluating the parameter Pj (1/2)</vt:lpstr>
      <vt:lpstr>Evaluating the parameter Pj (2/2)</vt:lpstr>
      <vt:lpstr>Summary</vt:lpstr>
      <vt:lpstr>Does entropy change</vt:lpstr>
      <vt:lpstr>Situation 1: No observed data</vt:lpstr>
      <vt:lpstr>Situation 2: Observed Data (1/2)</vt:lpstr>
      <vt:lpstr>Situation 2: Observed Data (2/2)</vt:lpstr>
      <vt:lpstr>Comparing the entropies</vt:lpstr>
      <vt:lpstr>Change in entropy</vt:lpstr>
      <vt:lpstr>Concluding remark</vt:lpstr>
      <vt:lpstr>Maximum Likelihood-Maximum Entropy Duality: Session 3</vt:lpstr>
      <vt:lpstr>Recap</vt:lpstr>
      <vt:lpstr>Change in entropy</vt:lpstr>
      <vt:lpstr>Today’s goal</vt:lpstr>
      <vt:lpstr>Proof 1 (1/..)</vt:lpstr>
      <vt:lpstr>Proof 1 (2/...)</vt:lpstr>
      <vt:lpstr>Proof 1 (3/...)</vt:lpstr>
      <vt:lpstr>Proof 1 (4/...)</vt:lpstr>
      <vt:lpstr>Proof 2 (1/...)</vt:lpstr>
      <vt:lpstr>Proof 2 (2/...)</vt:lpstr>
      <vt:lpstr>Conclusion</vt:lpstr>
      <vt:lpstr>Maximum Likelihood-Maximum Entropy Duality: Session 4</vt:lpstr>
      <vt:lpstr>A uniform distribution and any pd P</vt:lpstr>
      <vt:lpstr>Relative entropy between two non-negative vectors</vt:lpstr>
      <vt:lpstr>Relative entropy between uniform distribution and any p.d. p</vt:lpstr>
      <vt:lpstr>Relation between entropy of a pd and its relative entropy with uniform</vt:lpstr>
      <vt:lpstr>Digression</vt:lpstr>
      <vt:lpstr>A uniform distribution and any pd with data</vt:lpstr>
      <vt:lpstr>Relative entropy bet. uniform  and pd p</vt:lpstr>
      <vt:lpstr>Relation between RF and uniform</vt:lpstr>
      <vt:lpstr>Frequency distribution F and a pd P</vt:lpstr>
      <vt:lpstr>Relative entropy between frequency distribution and any p.d. p</vt:lpstr>
      <vt:lpstr>Relation between entropy of P and its relative entropy with freq. dist.</vt:lpstr>
      <vt:lpstr>Concluding remarks</vt:lpstr>
      <vt:lpstr>Maximum Likelihood-Maximum Entropy Duality: Session 5</vt:lpstr>
      <vt:lpstr>Recap</vt:lpstr>
      <vt:lpstr>Recap: Goal</vt:lpstr>
      <vt:lpstr>Recap: Reduction in entropy</vt:lpstr>
      <vt:lpstr>Recap: Relative Entropy</vt:lpstr>
      <vt:lpstr>Recap: Relative entropy</vt:lpstr>
      <vt:lpstr>Approach to prove duality</vt:lpstr>
      <vt:lpstr>Data v/s feature matrix</vt:lpstr>
      <vt:lpstr>A note on Outcomes</vt:lpstr>
      <vt:lpstr>Exponential &amp; Constrained distributions</vt:lpstr>
      <vt:lpstr>Equivalence between constrained and exponential</vt:lpstr>
      <vt:lpstr>Maximum Likelihood-Maximum Entropy Duality: Session 6</vt:lpstr>
      <vt:lpstr>Recap (1/3)</vt:lpstr>
      <vt:lpstr>Recap (2/3)</vt:lpstr>
      <vt:lpstr>Recap (3/3)</vt:lpstr>
      <vt:lpstr>A small digression</vt:lpstr>
      <vt:lpstr>Which message is more informative?</vt:lpstr>
      <vt:lpstr>Additional certainty or information</vt:lpstr>
      <vt:lpstr>Familiar example: POS tagging</vt:lpstr>
      <vt:lpstr>Dataset and features</vt:lpstr>
      <vt:lpstr>Binding features with V X T</vt:lpstr>
      <vt:lpstr>Expected value of a feature</vt:lpstr>
      <vt:lpstr>Entropy</vt:lpstr>
      <vt:lpstr>Introducing two distributions</vt:lpstr>
      <vt:lpstr>Pythagorean theorem</vt:lpstr>
      <vt:lpstr>Conclusion: Intuition</vt:lpstr>
      <vt:lpstr>Maximum Likelihood-Maximum Entropy Duality: Session 7</vt:lpstr>
      <vt:lpstr>Recap: POS Tagging (1/2)</vt:lpstr>
      <vt:lpstr>Recap: POS Tagging (2/2)</vt:lpstr>
      <vt:lpstr>Constrained Distribution</vt:lpstr>
      <vt:lpstr>Exponential distribution</vt:lpstr>
      <vt:lpstr>Pythagorian theorem</vt:lpstr>
      <vt:lpstr>Proof (1/3)</vt:lpstr>
      <vt:lpstr>Proof (2/3)</vt:lpstr>
      <vt:lpstr>Proof (3/3)</vt:lpstr>
      <vt:lpstr>Taking the ME path (1/1)</vt:lpstr>
      <vt:lpstr>Taking the ME path (2/2)</vt:lpstr>
      <vt:lpstr>Taking the MLE Path (1/3)</vt:lpstr>
      <vt:lpstr>Taking the MLE path (2/3)</vt:lpstr>
      <vt:lpstr>The Duality!</vt:lpstr>
      <vt:lpstr>Pending critical subproofs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Likelihood-Maximum Entropy Duality</dc:title>
  <dc:creator>Joshi</dc:creator>
  <cp:lastModifiedBy>Joshi</cp:lastModifiedBy>
  <cp:revision>170</cp:revision>
  <dcterms:created xsi:type="dcterms:W3CDTF">2015-01-14T10:37:07Z</dcterms:created>
  <dcterms:modified xsi:type="dcterms:W3CDTF">2015-09-21T17:06:20Z</dcterms:modified>
</cp:coreProperties>
</file>